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27"/>
  </p:notesMasterIdLst>
  <p:handoutMasterIdLst>
    <p:handoutMasterId r:id="rId28"/>
  </p:handoutMasterIdLst>
  <p:sldIdLst>
    <p:sldId id="256" r:id="rId3"/>
    <p:sldId id="258" r:id="rId4"/>
    <p:sldId id="259" r:id="rId5"/>
    <p:sldId id="260" r:id="rId6"/>
    <p:sldId id="266" r:id="rId7"/>
    <p:sldId id="269" r:id="rId8"/>
    <p:sldId id="272" r:id="rId9"/>
    <p:sldId id="273" r:id="rId10"/>
    <p:sldId id="274" r:id="rId11"/>
    <p:sldId id="275" r:id="rId12"/>
    <p:sldId id="276" r:id="rId13"/>
    <p:sldId id="277" r:id="rId14"/>
    <p:sldId id="278" r:id="rId15"/>
    <p:sldId id="279" r:id="rId16"/>
    <p:sldId id="263" r:id="rId17"/>
    <p:sldId id="280" r:id="rId18"/>
    <p:sldId id="262" r:id="rId19"/>
    <p:sldId id="265" r:id="rId20"/>
    <p:sldId id="281" r:id="rId21"/>
    <p:sldId id="270" r:id="rId22"/>
    <p:sldId id="271" r:id="rId23"/>
    <p:sldId id="287" r:id="rId24"/>
    <p:sldId id="284"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4" d="100"/>
          <a:sy n="74" d="100"/>
        </p:scale>
        <p:origin x="576" y="66"/>
      </p:cViewPr>
      <p:guideLst>
        <p:guide orient="horz" pos="2160"/>
        <p:guide pos="3840"/>
      </p:guideLst>
    </p:cSldViewPr>
  </p:slideViewPr>
  <p:notesTextViewPr>
    <p:cViewPr>
      <p:scale>
        <a:sx n="1" d="1"/>
        <a:sy n="1" d="1"/>
      </p:scale>
      <p:origin x="0" y="0"/>
    </p:cViewPr>
  </p:notesTextViewPr>
  <p:notesViewPr>
    <p:cSldViewPr snapToGrid="0" showGuides="1">
      <p:cViewPr varScale="1">
        <p:scale>
          <a:sx n="51" d="100"/>
          <a:sy n="51" d="100"/>
        </p:scale>
        <p:origin x="235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DE24C-BBBE-40A4-8300-677B648573C6}" type="doc">
      <dgm:prSet loTypeId="urn:microsoft.com/office/officeart/2005/8/layout/process2" loCatId="process" qsTypeId="urn:microsoft.com/office/officeart/2005/8/quickstyle/simple3" qsCatId="simple" csTypeId="urn:microsoft.com/office/officeart/2005/8/colors/accent0_1" csCatId="mainScheme" phldr="1"/>
      <dgm:spPr/>
      <dgm:t>
        <a:bodyPr/>
        <a:lstStyle/>
        <a:p>
          <a:endParaRPr lang="en-US"/>
        </a:p>
      </dgm:t>
    </dgm:pt>
    <dgm:pt modelId="{8CCBDFDC-A07A-4207-B89D-2C24B6DFD16C}">
      <dgm:prSet phldrT="[Text]" custT="1"/>
      <dgm:spPr/>
      <dgm:t>
        <a:bodyPr/>
        <a:lstStyle/>
        <a:p>
          <a:r>
            <a:rPr lang="en-US" sz="1000" dirty="0"/>
            <a:t>Find IP address of Raspberry Pi  in router </a:t>
          </a:r>
        </a:p>
      </dgm:t>
    </dgm:pt>
    <dgm:pt modelId="{8E4ACB2D-6B22-42C6-9308-6D009EB7478C}" type="parTrans" cxnId="{9A252B82-8955-4AD4-86BA-B573B7D50CC9}">
      <dgm:prSet/>
      <dgm:spPr/>
      <dgm:t>
        <a:bodyPr/>
        <a:lstStyle/>
        <a:p>
          <a:endParaRPr lang="en-US" sz="800"/>
        </a:p>
      </dgm:t>
    </dgm:pt>
    <dgm:pt modelId="{C28C878A-5B7A-4D72-A7D8-0E12838A2C60}" type="sibTrans" cxnId="{9A252B82-8955-4AD4-86BA-B573B7D50CC9}">
      <dgm:prSet custT="1"/>
      <dgm:spPr/>
      <dgm:t>
        <a:bodyPr/>
        <a:lstStyle/>
        <a:p>
          <a:endParaRPr lang="en-US" sz="800" dirty="0"/>
        </a:p>
      </dgm:t>
    </dgm:pt>
    <dgm:pt modelId="{C0A2B3AE-B9F4-44E3-9482-BDF6B283FDB4}">
      <dgm:prSet phldrT="[Text]" custT="1"/>
      <dgm:spPr/>
      <dgm:t>
        <a:bodyPr/>
        <a:lstStyle/>
        <a:p>
          <a:r>
            <a:rPr lang="en-US" sz="1000" dirty="0"/>
            <a:t>In MobaXteme software Enter the Raspberry Pi IP and Login </a:t>
          </a:r>
        </a:p>
      </dgm:t>
    </dgm:pt>
    <dgm:pt modelId="{9BE37D43-EF8B-4193-8009-86D6FE5EE642}" type="parTrans" cxnId="{D4E32110-C03A-49F0-8558-F9543A93DC81}">
      <dgm:prSet/>
      <dgm:spPr/>
      <dgm:t>
        <a:bodyPr/>
        <a:lstStyle/>
        <a:p>
          <a:endParaRPr lang="en-US" sz="800"/>
        </a:p>
      </dgm:t>
    </dgm:pt>
    <dgm:pt modelId="{3AADBFFE-8865-4631-A561-43026B60B632}" type="sibTrans" cxnId="{D4E32110-C03A-49F0-8558-F9543A93DC81}">
      <dgm:prSet custT="1"/>
      <dgm:spPr/>
      <dgm:t>
        <a:bodyPr/>
        <a:lstStyle/>
        <a:p>
          <a:endParaRPr lang="en-US" sz="800" dirty="0"/>
        </a:p>
      </dgm:t>
    </dgm:pt>
    <dgm:pt modelId="{DF778E00-D053-4034-BA4E-10DDC9840DE8}">
      <dgm:prSet phldrT="[Text]" custT="1"/>
      <dgm:spPr/>
      <dgm:t>
        <a:bodyPr/>
        <a:lstStyle/>
        <a:p>
          <a:r>
            <a:rPr lang="en-US" sz="1000" dirty="0"/>
            <a:t>Run Shell script of Streaming and sensor program / run startup file</a:t>
          </a:r>
        </a:p>
      </dgm:t>
    </dgm:pt>
    <dgm:pt modelId="{AFABAADB-D4B5-4F01-A5EB-763D558F7C5F}" type="parTrans" cxnId="{3AA7137A-1B14-44F0-B01F-906E2DF0B320}">
      <dgm:prSet/>
      <dgm:spPr/>
      <dgm:t>
        <a:bodyPr/>
        <a:lstStyle/>
        <a:p>
          <a:endParaRPr lang="en-US" sz="800"/>
        </a:p>
      </dgm:t>
    </dgm:pt>
    <dgm:pt modelId="{7B7AB138-C168-473F-9373-C90FF975FAD4}" type="sibTrans" cxnId="{3AA7137A-1B14-44F0-B01F-906E2DF0B320}">
      <dgm:prSet custT="1"/>
      <dgm:spPr/>
      <dgm:t>
        <a:bodyPr/>
        <a:lstStyle/>
        <a:p>
          <a:endParaRPr lang="en-US" sz="800" dirty="0"/>
        </a:p>
      </dgm:t>
    </dgm:pt>
    <dgm:pt modelId="{1892603D-79C1-4E57-8BC6-42BE5B9D8256}">
      <dgm:prSet custT="1"/>
      <dgm:spPr/>
      <dgm:t>
        <a:bodyPr/>
        <a:lstStyle/>
        <a:p>
          <a:r>
            <a:rPr lang="en-US" sz="1000" dirty="0"/>
            <a:t>Deploy WAR file to Tomcat server on Raspberry Pi by using WinSCP</a:t>
          </a:r>
        </a:p>
      </dgm:t>
    </dgm:pt>
    <dgm:pt modelId="{85FA4F78-78F1-46D9-A396-7D0161C4B2F3}" type="parTrans" cxnId="{623B78FD-856A-474E-9CF1-578FB4135C39}">
      <dgm:prSet/>
      <dgm:spPr/>
      <dgm:t>
        <a:bodyPr/>
        <a:lstStyle/>
        <a:p>
          <a:endParaRPr lang="en-US" sz="800"/>
        </a:p>
      </dgm:t>
    </dgm:pt>
    <dgm:pt modelId="{19B949D4-E218-4817-BAC0-7D116B028469}" type="sibTrans" cxnId="{623B78FD-856A-474E-9CF1-578FB4135C39}">
      <dgm:prSet custT="1"/>
      <dgm:spPr/>
      <dgm:t>
        <a:bodyPr/>
        <a:lstStyle/>
        <a:p>
          <a:endParaRPr lang="en-US" sz="800" dirty="0"/>
        </a:p>
      </dgm:t>
    </dgm:pt>
    <dgm:pt modelId="{C8716FAF-F426-467E-B0B8-F4B9D5E97DD2}">
      <dgm:prSet custT="1"/>
      <dgm:spPr/>
      <dgm:t>
        <a:bodyPr/>
        <a:lstStyle/>
        <a:p>
          <a:r>
            <a:rPr lang="en-US" sz="1000" dirty="0"/>
            <a:t>Enter URL in browser to open a website</a:t>
          </a:r>
        </a:p>
      </dgm:t>
    </dgm:pt>
    <dgm:pt modelId="{E707D582-1763-4373-BC97-C35F99EE1ED7}" type="parTrans" cxnId="{3014F951-F7AA-4BA3-AEA0-DD879F48D02C}">
      <dgm:prSet/>
      <dgm:spPr/>
      <dgm:t>
        <a:bodyPr/>
        <a:lstStyle/>
        <a:p>
          <a:endParaRPr lang="en-US" sz="800"/>
        </a:p>
      </dgm:t>
    </dgm:pt>
    <dgm:pt modelId="{FD41F623-4BE6-46DF-8796-F52B32A23DF9}" type="sibTrans" cxnId="{3014F951-F7AA-4BA3-AEA0-DD879F48D02C}">
      <dgm:prSet custT="1"/>
      <dgm:spPr/>
      <dgm:t>
        <a:bodyPr/>
        <a:lstStyle/>
        <a:p>
          <a:endParaRPr lang="en-US" sz="800" dirty="0"/>
        </a:p>
      </dgm:t>
    </dgm:pt>
    <dgm:pt modelId="{9E1F4B8E-0D80-49AE-8B5A-1D381BBAFA9A}">
      <dgm:prSet custT="1"/>
      <dgm:spPr/>
      <dgm:t>
        <a:bodyPr/>
        <a:lstStyle/>
        <a:p>
          <a:r>
            <a:rPr lang="en-US" sz="1000" dirty="0"/>
            <a:t>Control the Robot by different options and view Live Streaming from page</a:t>
          </a:r>
        </a:p>
      </dgm:t>
    </dgm:pt>
    <dgm:pt modelId="{5E80535D-7109-4D22-819D-40C135841735}" type="parTrans" cxnId="{0A208DA2-4C62-432A-8215-2BCB33ECA5B8}">
      <dgm:prSet/>
      <dgm:spPr/>
      <dgm:t>
        <a:bodyPr/>
        <a:lstStyle/>
        <a:p>
          <a:endParaRPr lang="en-US" sz="800"/>
        </a:p>
      </dgm:t>
    </dgm:pt>
    <dgm:pt modelId="{84581879-1827-4FAD-A59E-29742F742D2D}" type="sibTrans" cxnId="{0A208DA2-4C62-432A-8215-2BCB33ECA5B8}">
      <dgm:prSet custT="1"/>
      <dgm:spPr/>
      <dgm:t>
        <a:bodyPr/>
        <a:lstStyle/>
        <a:p>
          <a:endParaRPr lang="en-US" sz="800" dirty="0"/>
        </a:p>
      </dgm:t>
    </dgm:pt>
    <dgm:pt modelId="{B14F7476-B928-4F82-946F-FA268468F32D}">
      <dgm:prSet custT="1"/>
      <dgm:spPr/>
      <dgm:t>
        <a:bodyPr/>
        <a:lstStyle/>
        <a:p>
          <a:r>
            <a:rPr lang="en-US" sz="1000" dirty="0"/>
            <a:t>Control Robot page can be opened from Mobile/Laptop/iPad </a:t>
          </a:r>
        </a:p>
      </dgm:t>
    </dgm:pt>
    <dgm:pt modelId="{F52423B1-54CE-4C6B-87E0-95A16B9D9315}" type="parTrans" cxnId="{C5CD2E65-EE78-4DB7-8C74-2074A184E1EA}">
      <dgm:prSet/>
      <dgm:spPr/>
      <dgm:t>
        <a:bodyPr/>
        <a:lstStyle/>
        <a:p>
          <a:endParaRPr lang="en-US" sz="800"/>
        </a:p>
      </dgm:t>
    </dgm:pt>
    <dgm:pt modelId="{B4FF6D93-D0D1-48F0-A0EA-CF12E6C46B5A}" type="sibTrans" cxnId="{C5CD2E65-EE78-4DB7-8C74-2074A184E1EA}">
      <dgm:prSet custT="1"/>
      <dgm:spPr/>
      <dgm:t>
        <a:bodyPr/>
        <a:lstStyle/>
        <a:p>
          <a:endParaRPr lang="en-US" sz="800" dirty="0"/>
        </a:p>
      </dgm:t>
    </dgm:pt>
    <dgm:pt modelId="{E8DF5772-11AD-4B32-893B-41B42F593AA1}">
      <dgm:prSet custT="1"/>
      <dgm:spPr/>
      <dgm:t>
        <a:bodyPr/>
        <a:lstStyle/>
        <a:p>
          <a:r>
            <a:rPr lang="en-US" sz="900" dirty="0"/>
            <a:t>Goto My Project link, Register/Login using Email ID &amp; password to open control Robot page</a:t>
          </a:r>
        </a:p>
      </dgm:t>
    </dgm:pt>
    <dgm:pt modelId="{2B154A97-7764-4989-9DE7-D8C6959B3AD8}" type="parTrans" cxnId="{1D58CB1F-6960-4F13-813F-D8E02702188E}">
      <dgm:prSet/>
      <dgm:spPr/>
      <dgm:t>
        <a:bodyPr/>
        <a:lstStyle/>
        <a:p>
          <a:endParaRPr lang="en-US" sz="800"/>
        </a:p>
      </dgm:t>
    </dgm:pt>
    <dgm:pt modelId="{640091AB-DFF4-455D-AA99-4B98E59DE0CB}" type="sibTrans" cxnId="{1D58CB1F-6960-4F13-813F-D8E02702188E}">
      <dgm:prSet custT="1"/>
      <dgm:spPr/>
      <dgm:t>
        <a:bodyPr/>
        <a:lstStyle/>
        <a:p>
          <a:endParaRPr lang="en-US" sz="800" dirty="0"/>
        </a:p>
      </dgm:t>
    </dgm:pt>
    <dgm:pt modelId="{FD24669A-CB74-48F9-A68A-89BA8710E2F8}" type="pres">
      <dgm:prSet presAssocID="{DCFDE24C-BBBE-40A4-8300-677B648573C6}" presName="linearFlow" presStyleCnt="0">
        <dgm:presLayoutVars>
          <dgm:resizeHandles val="exact"/>
        </dgm:presLayoutVars>
      </dgm:prSet>
      <dgm:spPr/>
    </dgm:pt>
    <dgm:pt modelId="{342520B2-E429-430D-AC99-80CD3ACAFC58}" type="pres">
      <dgm:prSet presAssocID="{8CCBDFDC-A07A-4207-B89D-2C24B6DFD16C}" presName="node" presStyleLbl="node1" presStyleIdx="0" presStyleCnt="8" custScaleX="108563">
        <dgm:presLayoutVars>
          <dgm:bulletEnabled val="1"/>
        </dgm:presLayoutVars>
      </dgm:prSet>
      <dgm:spPr/>
    </dgm:pt>
    <dgm:pt modelId="{724E3BDA-C9DF-46A4-A800-F582DEDD6FE6}" type="pres">
      <dgm:prSet presAssocID="{C28C878A-5B7A-4D72-A7D8-0E12838A2C60}" presName="sibTrans" presStyleLbl="sibTrans2D1" presStyleIdx="0" presStyleCnt="7"/>
      <dgm:spPr/>
    </dgm:pt>
    <dgm:pt modelId="{46BB7562-155A-4D70-ABAE-B15C40193B6F}" type="pres">
      <dgm:prSet presAssocID="{C28C878A-5B7A-4D72-A7D8-0E12838A2C60}" presName="connectorText" presStyleLbl="sibTrans2D1" presStyleIdx="0" presStyleCnt="7"/>
      <dgm:spPr/>
    </dgm:pt>
    <dgm:pt modelId="{690A1E3F-1A1D-4D68-B50D-9B947AA42245}" type="pres">
      <dgm:prSet presAssocID="{C0A2B3AE-B9F4-44E3-9482-BDF6B283FDB4}" presName="node" presStyleLbl="node1" presStyleIdx="1" presStyleCnt="8" custScaleX="108563">
        <dgm:presLayoutVars>
          <dgm:bulletEnabled val="1"/>
        </dgm:presLayoutVars>
      </dgm:prSet>
      <dgm:spPr/>
    </dgm:pt>
    <dgm:pt modelId="{BDE33C76-E767-49D6-A9B1-FE8AE3D65BAA}" type="pres">
      <dgm:prSet presAssocID="{3AADBFFE-8865-4631-A561-43026B60B632}" presName="sibTrans" presStyleLbl="sibTrans2D1" presStyleIdx="1" presStyleCnt="7"/>
      <dgm:spPr/>
    </dgm:pt>
    <dgm:pt modelId="{4C1783CB-AFA4-4F33-AD13-7A658617BB7B}" type="pres">
      <dgm:prSet presAssocID="{3AADBFFE-8865-4631-A561-43026B60B632}" presName="connectorText" presStyleLbl="sibTrans2D1" presStyleIdx="1" presStyleCnt="7"/>
      <dgm:spPr/>
    </dgm:pt>
    <dgm:pt modelId="{83C517F1-DF6E-4F3F-8B9E-5E8647A4FC2D}" type="pres">
      <dgm:prSet presAssocID="{DF778E00-D053-4034-BA4E-10DDC9840DE8}" presName="node" presStyleLbl="node1" presStyleIdx="2" presStyleCnt="8" custScaleX="108563">
        <dgm:presLayoutVars>
          <dgm:bulletEnabled val="1"/>
        </dgm:presLayoutVars>
      </dgm:prSet>
      <dgm:spPr/>
    </dgm:pt>
    <dgm:pt modelId="{3AAB04C9-D766-4B7D-9ABF-513540CA42C3}" type="pres">
      <dgm:prSet presAssocID="{7B7AB138-C168-473F-9373-C90FF975FAD4}" presName="sibTrans" presStyleLbl="sibTrans2D1" presStyleIdx="2" presStyleCnt="7"/>
      <dgm:spPr/>
    </dgm:pt>
    <dgm:pt modelId="{4673A8EC-C3B0-4402-A014-53CFAA428D25}" type="pres">
      <dgm:prSet presAssocID="{7B7AB138-C168-473F-9373-C90FF975FAD4}" presName="connectorText" presStyleLbl="sibTrans2D1" presStyleIdx="2" presStyleCnt="7"/>
      <dgm:spPr/>
    </dgm:pt>
    <dgm:pt modelId="{5E91C98D-E99C-49D0-9C65-8695D9B022F8}" type="pres">
      <dgm:prSet presAssocID="{1892603D-79C1-4E57-8BC6-42BE5B9D8256}" presName="node" presStyleLbl="node1" presStyleIdx="3" presStyleCnt="8" custScaleX="108563">
        <dgm:presLayoutVars>
          <dgm:bulletEnabled val="1"/>
        </dgm:presLayoutVars>
      </dgm:prSet>
      <dgm:spPr/>
    </dgm:pt>
    <dgm:pt modelId="{DF136996-37A0-46E9-A321-E0220471356D}" type="pres">
      <dgm:prSet presAssocID="{19B949D4-E218-4817-BAC0-7D116B028469}" presName="sibTrans" presStyleLbl="sibTrans2D1" presStyleIdx="3" presStyleCnt="7"/>
      <dgm:spPr/>
    </dgm:pt>
    <dgm:pt modelId="{0C47B8B3-0878-4A7B-AEAD-76ED748CAD6F}" type="pres">
      <dgm:prSet presAssocID="{19B949D4-E218-4817-BAC0-7D116B028469}" presName="connectorText" presStyleLbl="sibTrans2D1" presStyleIdx="3" presStyleCnt="7"/>
      <dgm:spPr/>
    </dgm:pt>
    <dgm:pt modelId="{E8890972-5D12-491F-AE94-1FE5E645C192}" type="pres">
      <dgm:prSet presAssocID="{C8716FAF-F426-467E-B0B8-F4B9D5E97DD2}" presName="node" presStyleLbl="node1" presStyleIdx="4" presStyleCnt="8" custScaleX="108563">
        <dgm:presLayoutVars>
          <dgm:bulletEnabled val="1"/>
        </dgm:presLayoutVars>
      </dgm:prSet>
      <dgm:spPr/>
    </dgm:pt>
    <dgm:pt modelId="{649E834C-EF5D-49F0-9987-4CDB9074F45D}" type="pres">
      <dgm:prSet presAssocID="{FD41F623-4BE6-46DF-8796-F52B32A23DF9}" presName="sibTrans" presStyleLbl="sibTrans2D1" presStyleIdx="4" presStyleCnt="7"/>
      <dgm:spPr/>
    </dgm:pt>
    <dgm:pt modelId="{3FE4C233-4605-4E4B-9B64-94DB079F98F8}" type="pres">
      <dgm:prSet presAssocID="{FD41F623-4BE6-46DF-8796-F52B32A23DF9}" presName="connectorText" presStyleLbl="sibTrans2D1" presStyleIdx="4" presStyleCnt="7"/>
      <dgm:spPr/>
    </dgm:pt>
    <dgm:pt modelId="{FF697021-5894-4F31-91F5-14F82390D005}" type="pres">
      <dgm:prSet presAssocID="{E8DF5772-11AD-4B32-893B-41B42F593AA1}" presName="node" presStyleLbl="node1" presStyleIdx="5" presStyleCnt="8" custScaleX="108563">
        <dgm:presLayoutVars>
          <dgm:bulletEnabled val="1"/>
        </dgm:presLayoutVars>
      </dgm:prSet>
      <dgm:spPr/>
    </dgm:pt>
    <dgm:pt modelId="{3D8E0123-FABD-44E3-BDE7-591AD9780E68}" type="pres">
      <dgm:prSet presAssocID="{640091AB-DFF4-455D-AA99-4B98E59DE0CB}" presName="sibTrans" presStyleLbl="sibTrans2D1" presStyleIdx="5" presStyleCnt="7"/>
      <dgm:spPr/>
    </dgm:pt>
    <dgm:pt modelId="{22AE9FF1-703E-4F31-B9A5-30935FC36EDA}" type="pres">
      <dgm:prSet presAssocID="{640091AB-DFF4-455D-AA99-4B98E59DE0CB}" presName="connectorText" presStyleLbl="sibTrans2D1" presStyleIdx="5" presStyleCnt="7"/>
      <dgm:spPr/>
    </dgm:pt>
    <dgm:pt modelId="{F0497C64-AB8C-45A3-8B4B-41AD88743A75}" type="pres">
      <dgm:prSet presAssocID="{9E1F4B8E-0D80-49AE-8B5A-1D381BBAFA9A}" presName="node" presStyleLbl="node1" presStyleIdx="6" presStyleCnt="8" custScaleX="108563">
        <dgm:presLayoutVars>
          <dgm:bulletEnabled val="1"/>
        </dgm:presLayoutVars>
      </dgm:prSet>
      <dgm:spPr/>
    </dgm:pt>
    <dgm:pt modelId="{E5CAB029-F95B-4CCB-A7E0-1A7C4A03E3AC}" type="pres">
      <dgm:prSet presAssocID="{84581879-1827-4FAD-A59E-29742F742D2D}" presName="sibTrans" presStyleLbl="sibTrans2D1" presStyleIdx="6" presStyleCnt="7"/>
      <dgm:spPr/>
    </dgm:pt>
    <dgm:pt modelId="{0A06EFC8-B9D8-4EF4-8A39-2BD9282FAA5C}" type="pres">
      <dgm:prSet presAssocID="{84581879-1827-4FAD-A59E-29742F742D2D}" presName="connectorText" presStyleLbl="sibTrans2D1" presStyleIdx="6" presStyleCnt="7"/>
      <dgm:spPr/>
    </dgm:pt>
    <dgm:pt modelId="{C702683B-A9AF-47F5-B533-CDC6D039AF12}" type="pres">
      <dgm:prSet presAssocID="{B14F7476-B928-4F82-946F-FA268468F32D}" presName="node" presStyleLbl="node1" presStyleIdx="7" presStyleCnt="8" custScaleX="108563">
        <dgm:presLayoutVars>
          <dgm:bulletEnabled val="1"/>
        </dgm:presLayoutVars>
      </dgm:prSet>
      <dgm:spPr/>
    </dgm:pt>
  </dgm:ptLst>
  <dgm:cxnLst>
    <dgm:cxn modelId="{DCD85201-4E77-4490-8C8D-A7DCE4CC4811}" type="presOf" srcId="{3AADBFFE-8865-4631-A561-43026B60B632}" destId="{4C1783CB-AFA4-4F33-AD13-7A658617BB7B}" srcOrd="1" destOrd="0" presId="urn:microsoft.com/office/officeart/2005/8/layout/process2"/>
    <dgm:cxn modelId="{2D258204-41E0-49CA-BC89-E5B49EEB0123}" type="presOf" srcId="{640091AB-DFF4-455D-AA99-4B98E59DE0CB}" destId="{22AE9FF1-703E-4F31-B9A5-30935FC36EDA}" srcOrd="1" destOrd="0" presId="urn:microsoft.com/office/officeart/2005/8/layout/process2"/>
    <dgm:cxn modelId="{D4E32110-C03A-49F0-8558-F9543A93DC81}" srcId="{DCFDE24C-BBBE-40A4-8300-677B648573C6}" destId="{C0A2B3AE-B9F4-44E3-9482-BDF6B283FDB4}" srcOrd="1" destOrd="0" parTransId="{9BE37D43-EF8B-4193-8009-86D6FE5EE642}" sibTransId="{3AADBFFE-8865-4631-A561-43026B60B632}"/>
    <dgm:cxn modelId="{B441DC16-24F9-4899-AC89-5DDAE10C79DA}" type="presOf" srcId="{9E1F4B8E-0D80-49AE-8B5A-1D381BBAFA9A}" destId="{F0497C64-AB8C-45A3-8B4B-41AD88743A75}" srcOrd="0" destOrd="0" presId="urn:microsoft.com/office/officeart/2005/8/layout/process2"/>
    <dgm:cxn modelId="{75850418-F071-4CA8-9AC8-A22963B0F270}" type="presOf" srcId="{C28C878A-5B7A-4D72-A7D8-0E12838A2C60}" destId="{46BB7562-155A-4D70-ABAE-B15C40193B6F}" srcOrd="1" destOrd="0" presId="urn:microsoft.com/office/officeart/2005/8/layout/process2"/>
    <dgm:cxn modelId="{8B2D4A1A-7E7F-4C8B-8788-6E04398148E2}" type="presOf" srcId="{C28C878A-5B7A-4D72-A7D8-0E12838A2C60}" destId="{724E3BDA-C9DF-46A4-A800-F582DEDD6FE6}" srcOrd="0" destOrd="0" presId="urn:microsoft.com/office/officeart/2005/8/layout/process2"/>
    <dgm:cxn modelId="{D6643F1E-7B44-48AB-BB71-36DFD4693143}" type="presOf" srcId="{8CCBDFDC-A07A-4207-B89D-2C24B6DFD16C}" destId="{342520B2-E429-430D-AC99-80CD3ACAFC58}" srcOrd="0" destOrd="0" presId="urn:microsoft.com/office/officeart/2005/8/layout/process2"/>
    <dgm:cxn modelId="{1D58CB1F-6960-4F13-813F-D8E02702188E}" srcId="{DCFDE24C-BBBE-40A4-8300-677B648573C6}" destId="{E8DF5772-11AD-4B32-893B-41B42F593AA1}" srcOrd="5" destOrd="0" parTransId="{2B154A97-7764-4989-9DE7-D8C6959B3AD8}" sibTransId="{640091AB-DFF4-455D-AA99-4B98E59DE0CB}"/>
    <dgm:cxn modelId="{37E13329-2B78-4DA3-AB33-3D495E783394}" type="presOf" srcId="{B14F7476-B928-4F82-946F-FA268468F32D}" destId="{C702683B-A9AF-47F5-B533-CDC6D039AF12}" srcOrd="0" destOrd="0" presId="urn:microsoft.com/office/officeart/2005/8/layout/process2"/>
    <dgm:cxn modelId="{34F1352A-DB4A-43BB-8C80-230FB3666671}" type="presOf" srcId="{DF778E00-D053-4034-BA4E-10DDC9840DE8}" destId="{83C517F1-DF6E-4F3F-8B9E-5E8647A4FC2D}" srcOrd="0" destOrd="0" presId="urn:microsoft.com/office/officeart/2005/8/layout/process2"/>
    <dgm:cxn modelId="{CB334D2B-513F-4308-A955-8F8B85E71FE3}" type="presOf" srcId="{640091AB-DFF4-455D-AA99-4B98E59DE0CB}" destId="{3D8E0123-FABD-44E3-BDE7-591AD9780E68}" srcOrd="0" destOrd="0" presId="urn:microsoft.com/office/officeart/2005/8/layout/process2"/>
    <dgm:cxn modelId="{F991E02B-FFCE-4FA7-A32B-49EB1BCF94DA}" type="presOf" srcId="{84581879-1827-4FAD-A59E-29742F742D2D}" destId="{0A06EFC8-B9D8-4EF4-8A39-2BD9282FAA5C}" srcOrd="1" destOrd="0" presId="urn:microsoft.com/office/officeart/2005/8/layout/process2"/>
    <dgm:cxn modelId="{0E86382D-DE3A-40D5-B428-EBC2CA023E58}" type="presOf" srcId="{19B949D4-E218-4817-BAC0-7D116B028469}" destId="{DF136996-37A0-46E9-A321-E0220471356D}" srcOrd="0" destOrd="0" presId="urn:microsoft.com/office/officeart/2005/8/layout/process2"/>
    <dgm:cxn modelId="{3F528D2D-A874-49C6-9CE7-2CD6B41598C2}" type="presOf" srcId="{19B949D4-E218-4817-BAC0-7D116B028469}" destId="{0C47B8B3-0878-4A7B-AEAD-76ED748CAD6F}" srcOrd="1" destOrd="0" presId="urn:microsoft.com/office/officeart/2005/8/layout/process2"/>
    <dgm:cxn modelId="{47F8E337-F139-48E7-AACC-EA7B3CA28EF1}" type="presOf" srcId="{C0A2B3AE-B9F4-44E3-9482-BDF6B283FDB4}" destId="{690A1E3F-1A1D-4D68-B50D-9B947AA42245}" srcOrd="0" destOrd="0" presId="urn:microsoft.com/office/officeart/2005/8/layout/process2"/>
    <dgm:cxn modelId="{5BED853C-FFFD-4892-A983-FAF44C4E2265}" type="presOf" srcId="{E8DF5772-11AD-4B32-893B-41B42F593AA1}" destId="{FF697021-5894-4F31-91F5-14F82390D005}" srcOrd="0" destOrd="0" presId="urn:microsoft.com/office/officeart/2005/8/layout/process2"/>
    <dgm:cxn modelId="{1D527661-9B9A-433E-8806-66CD906213DC}" type="presOf" srcId="{FD41F623-4BE6-46DF-8796-F52B32A23DF9}" destId="{3FE4C233-4605-4E4B-9B64-94DB079F98F8}" srcOrd="1" destOrd="0" presId="urn:microsoft.com/office/officeart/2005/8/layout/process2"/>
    <dgm:cxn modelId="{7B1CB363-38DD-478E-87FF-CFFE85A4FD34}" type="presOf" srcId="{FD41F623-4BE6-46DF-8796-F52B32A23DF9}" destId="{649E834C-EF5D-49F0-9987-4CDB9074F45D}" srcOrd="0" destOrd="0" presId="urn:microsoft.com/office/officeart/2005/8/layout/process2"/>
    <dgm:cxn modelId="{C5CD2E65-EE78-4DB7-8C74-2074A184E1EA}" srcId="{DCFDE24C-BBBE-40A4-8300-677B648573C6}" destId="{B14F7476-B928-4F82-946F-FA268468F32D}" srcOrd="7" destOrd="0" parTransId="{F52423B1-54CE-4C6B-87E0-95A16B9D9315}" sibTransId="{B4FF6D93-D0D1-48F0-A0EA-CF12E6C46B5A}"/>
    <dgm:cxn modelId="{890B2468-D7ED-4BE9-A9CA-3B3390CA73A9}" type="presOf" srcId="{DCFDE24C-BBBE-40A4-8300-677B648573C6}" destId="{FD24669A-CB74-48F9-A68A-89BA8710E2F8}" srcOrd="0" destOrd="0" presId="urn:microsoft.com/office/officeart/2005/8/layout/process2"/>
    <dgm:cxn modelId="{783AF26E-C06C-4D7F-A730-F365891843EA}" type="presOf" srcId="{7B7AB138-C168-473F-9373-C90FF975FAD4}" destId="{3AAB04C9-D766-4B7D-9ABF-513540CA42C3}" srcOrd="0" destOrd="0" presId="urn:microsoft.com/office/officeart/2005/8/layout/process2"/>
    <dgm:cxn modelId="{3014F951-F7AA-4BA3-AEA0-DD879F48D02C}" srcId="{DCFDE24C-BBBE-40A4-8300-677B648573C6}" destId="{C8716FAF-F426-467E-B0B8-F4B9D5E97DD2}" srcOrd="4" destOrd="0" parTransId="{E707D582-1763-4373-BC97-C35F99EE1ED7}" sibTransId="{FD41F623-4BE6-46DF-8796-F52B32A23DF9}"/>
    <dgm:cxn modelId="{BBAF1D52-5044-4632-AE27-55B66609B2E9}" type="presOf" srcId="{3AADBFFE-8865-4631-A561-43026B60B632}" destId="{BDE33C76-E767-49D6-A9B1-FE8AE3D65BAA}" srcOrd="0" destOrd="0" presId="urn:microsoft.com/office/officeart/2005/8/layout/process2"/>
    <dgm:cxn modelId="{AED19179-21DD-47C7-8B11-83469A1437DB}" type="presOf" srcId="{1892603D-79C1-4E57-8BC6-42BE5B9D8256}" destId="{5E91C98D-E99C-49D0-9C65-8695D9B022F8}" srcOrd="0" destOrd="0" presId="urn:microsoft.com/office/officeart/2005/8/layout/process2"/>
    <dgm:cxn modelId="{3AA7137A-1B14-44F0-B01F-906E2DF0B320}" srcId="{DCFDE24C-BBBE-40A4-8300-677B648573C6}" destId="{DF778E00-D053-4034-BA4E-10DDC9840DE8}" srcOrd="2" destOrd="0" parTransId="{AFABAADB-D4B5-4F01-A5EB-763D558F7C5F}" sibTransId="{7B7AB138-C168-473F-9373-C90FF975FAD4}"/>
    <dgm:cxn modelId="{9A252B82-8955-4AD4-86BA-B573B7D50CC9}" srcId="{DCFDE24C-BBBE-40A4-8300-677B648573C6}" destId="{8CCBDFDC-A07A-4207-B89D-2C24B6DFD16C}" srcOrd="0" destOrd="0" parTransId="{8E4ACB2D-6B22-42C6-9308-6D009EB7478C}" sibTransId="{C28C878A-5B7A-4D72-A7D8-0E12838A2C60}"/>
    <dgm:cxn modelId="{A25FD78C-284D-4325-93B9-47F3A4054F18}" type="presOf" srcId="{C8716FAF-F426-467E-B0B8-F4B9D5E97DD2}" destId="{E8890972-5D12-491F-AE94-1FE5E645C192}" srcOrd="0" destOrd="0" presId="urn:microsoft.com/office/officeart/2005/8/layout/process2"/>
    <dgm:cxn modelId="{0A208DA2-4C62-432A-8215-2BCB33ECA5B8}" srcId="{DCFDE24C-BBBE-40A4-8300-677B648573C6}" destId="{9E1F4B8E-0D80-49AE-8B5A-1D381BBAFA9A}" srcOrd="6" destOrd="0" parTransId="{5E80535D-7109-4D22-819D-40C135841735}" sibTransId="{84581879-1827-4FAD-A59E-29742F742D2D}"/>
    <dgm:cxn modelId="{25940FB3-4BEC-431A-820B-AA7D13D58BA3}" type="presOf" srcId="{7B7AB138-C168-473F-9373-C90FF975FAD4}" destId="{4673A8EC-C3B0-4402-A014-53CFAA428D25}" srcOrd="1" destOrd="0" presId="urn:microsoft.com/office/officeart/2005/8/layout/process2"/>
    <dgm:cxn modelId="{E43098EB-AD3E-4084-8933-80642432430F}" type="presOf" srcId="{84581879-1827-4FAD-A59E-29742F742D2D}" destId="{E5CAB029-F95B-4CCB-A7E0-1A7C4A03E3AC}" srcOrd="0" destOrd="0" presId="urn:microsoft.com/office/officeart/2005/8/layout/process2"/>
    <dgm:cxn modelId="{623B78FD-856A-474E-9CF1-578FB4135C39}" srcId="{DCFDE24C-BBBE-40A4-8300-677B648573C6}" destId="{1892603D-79C1-4E57-8BC6-42BE5B9D8256}" srcOrd="3" destOrd="0" parTransId="{85FA4F78-78F1-46D9-A396-7D0161C4B2F3}" sibTransId="{19B949D4-E218-4817-BAC0-7D116B028469}"/>
    <dgm:cxn modelId="{A4C35180-8DC3-431B-A1BB-E1C16B1A8646}" type="presParOf" srcId="{FD24669A-CB74-48F9-A68A-89BA8710E2F8}" destId="{342520B2-E429-430D-AC99-80CD3ACAFC58}" srcOrd="0" destOrd="0" presId="urn:microsoft.com/office/officeart/2005/8/layout/process2"/>
    <dgm:cxn modelId="{A00977D0-AF61-4341-95FD-8B94343EEE5B}" type="presParOf" srcId="{FD24669A-CB74-48F9-A68A-89BA8710E2F8}" destId="{724E3BDA-C9DF-46A4-A800-F582DEDD6FE6}" srcOrd="1" destOrd="0" presId="urn:microsoft.com/office/officeart/2005/8/layout/process2"/>
    <dgm:cxn modelId="{A6A41447-3B29-41EF-95DA-C3D6D9EFEA56}" type="presParOf" srcId="{724E3BDA-C9DF-46A4-A800-F582DEDD6FE6}" destId="{46BB7562-155A-4D70-ABAE-B15C40193B6F}" srcOrd="0" destOrd="0" presId="urn:microsoft.com/office/officeart/2005/8/layout/process2"/>
    <dgm:cxn modelId="{CAECC2DC-6C31-4278-B025-4CFFACF6D907}" type="presParOf" srcId="{FD24669A-CB74-48F9-A68A-89BA8710E2F8}" destId="{690A1E3F-1A1D-4D68-B50D-9B947AA42245}" srcOrd="2" destOrd="0" presId="urn:microsoft.com/office/officeart/2005/8/layout/process2"/>
    <dgm:cxn modelId="{6EB54418-61D5-4788-89ED-08A47A2CC7E9}" type="presParOf" srcId="{FD24669A-CB74-48F9-A68A-89BA8710E2F8}" destId="{BDE33C76-E767-49D6-A9B1-FE8AE3D65BAA}" srcOrd="3" destOrd="0" presId="urn:microsoft.com/office/officeart/2005/8/layout/process2"/>
    <dgm:cxn modelId="{F0BC3A1D-D42D-43C4-A468-8A6BFF47D79B}" type="presParOf" srcId="{BDE33C76-E767-49D6-A9B1-FE8AE3D65BAA}" destId="{4C1783CB-AFA4-4F33-AD13-7A658617BB7B}" srcOrd="0" destOrd="0" presId="urn:microsoft.com/office/officeart/2005/8/layout/process2"/>
    <dgm:cxn modelId="{8CB9A028-D4DE-4E6E-B3F2-485CC59A86AF}" type="presParOf" srcId="{FD24669A-CB74-48F9-A68A-89BA8710E2F8}" destId="{83C517F1-DF6E-4F3F-8B9E-5E8647A4FC2D}" srcOrd="4" destOrd="0" presId="urn:microsoft.com/office/officeart/2005/8/layout/process2"/>
    <dgm:cxn modelId="{570F9DE3-369E-4B8F-9EF9-F981BE2D2532}" type="presParOf" srcId="{FD24669A-CB74-48F9-A68A-89BA8710E2F8}" destId="{3AAB04C9-D766-4B7D-9ABF-513540CA42C3}" srcOrd="5" destOrd="0" presId="urn:microsoft.com/office/officeart/2005/8/layout/process2"/>
    <dgm:cxn modelId="{46667495-1165-4EF2-91C4-51589D40EA73}" type="presParOf" srcId="{3AAB04C9-D766-4B7D-9ABF-513540CA42C3}" destId="{4673A8EC-C3B0-4402-A014-53CFAA428D25}" srcOrd="0" destOrd="0" presId="urn:microsoft.com/office/officeart/2005/8/layout/process2"/>
    <dgm:cxn modelId="{D1BE260A-2BE7-49A7-B8C9-1F0F5DF94E63}" type="presParOf" srcId="{FD24669A-CB74-48F9-A68A-89BA8710E2F8}" destId="{5E91C98D-E99C-49D0-9C65-8695D9B022F8}" srcOrd="6" destOrd="0" presId="urn:microsoft.com/office/officeart/2005/8/layout/process2"/>
    <dgm:cxn modelId="{41E0EE9B-F4CC-45FC-89CE-4DD267A20CEB}" type="presParOf" srcId="{FD24669A-CB74-48F9-A68A-89BA8710E2F8}" destId="{DF136996-37A0-46E9-A321-E0220471356D}" srcOrd="7" destOrd="0" presId="urn:microsoft.com/office/officeart/2005/8/layout/process2"/>
    <dgm:cxn modelId="{D65EF47A-AEC5-4933-9D63-21BA5F553766}" type="presParOf" srcId="{DF136996-37A0-46E9-A321-E0220471356D}" destId="{0C47B8B3-0878-4A7B-AEAD-76ED748CAD6F}" srcOrd="0" destOrd="0" presId="urn:microsoft.com/office/officeart/2005/8/layout/process2"/>
    <dgm:cxn modelId="{A43EBE7F-BACA-4F42-A32E-DA74C8548B46}" type="presParOf" srcId="{FD24669A-CB74-48F9-A68A-89BA8710E2F8}" destId="{E8890972-5D12-491F-AE94-1FE5E645C192}" srcOrd="8" destOrd="0" presId="urn:microsoft.com/office/officeart/2005/8/layout/process2"/>
    <dgm:cxn modelId="{E7F043CA-8E45-4346-AE8F-7E30EEF89405}" type="presParOf" srcId="{FD24669A-CB74-48F9-A68A-89BA8710E2F8}" destId="{649E834C-EF5D-49F0-9987-4CDB9074F45D}" srcOrd="9" destOrd="0" presId="urn:microsoft.com/office/officeart/2005/8/layout/process2"/>
    <dgm:cxn modelId="{E69C1374-F5A8-428A-8BC0-E327EB8CF1AF}" type="presParOf" srcId="{649E834C-EF5D-49F0-9987-4CDB9074F45D}" destId="{3FE4C233-4605-4E4B-9B64-94DB079F98F8}" srcOrd="0" destOrd="0" presId="urn:microsoft.com/office/officeart/2005/8/layout/process2"/>
    <dgm:cxn modelId="{9C3962AE-19C6-4896-AE58-2B276C8C1869}" type="presParOf" srcId="{FD24669A-CB74-48F9-A68A-89BA8710E2F8}" destId="{FF697021-5894-4F31-91F5-14F82390D005}" srcOrd="10" destOrd="0" presId="urn:microsoft.com/office/officeart/2005/8/layout/process2"/>
    <dgm:cxn modelId="{C09CBCB3-0688-483B-8B14-6B851E3E380B}" type="presParOf" srcId="{FD24669A-CB74-48F9-A68A-89BA8710E2F8}" destId="{3D8E0123-FABD-44E3-BDE7-591AD9780E68}" srcOrd="11" destOrd="0" presId="urn:microsoft.com/office/officeart/2005/8/layout/process2"/>
    <dgm:cxn modelId="{2B5E417E-47DD-4475-89AC-B464C0ACA072}" type="presParOf" srcId="{3D8E0123-FABD-44E3-BDE7-591AD9780E68}" destId="{22AE9FF1-703E-4F31-B9A5-30935FC36EDA}" srcOrd="0" destOrd="0" presId="urn:microsoft.com/office/officeart/2005/8/layout/process2"/>
    <dgm:cxn modelId="{B896BA59-9A2E-4978-B901-BD798239727D}" type="presParOf" srcId="{FD24669A-CB74-48F9-A68A-89BA8710E2F8}" destId="{F0497C64-AB8C-45A3-8B4B-41AD88743A75}" srcOrd="12" destOrd="0" presId="urn:microsoft.com/office/officeart/2005/8/layout/process2"/>
    <dgm:cxn modelId="{3D77A3FD-7A82-424A-8C20-B1949B3F1A0E}" type="presParOf" srcId="{FD24669A-CB74-48F9-A68A-89BA8710E2F8}" destId="{E5CAB029-F95B-4CCB-A7E0-1A7C4A03E3AC}" srcOrd="13" destOrd="0" presId="urn:microsoft.com/office/officeart/2005/8/layout/process2"/>
    <dgm:cxn modelId="{48997FFF-FEC3-434D-AC57-15401144BA58}" type="presParOf" srcId="{E5CAB029-F95B-4CCB-A7E0-1A7C4A03E3AC}" destId="{0A06EFC8-B9D8-4EF4-8A39-2BD9282FAA5C}" srcOrd="0" destOrd="0" presId="urn:microsoft.com/office/officeart/2005/8/layout/process2"/>
    <dgm:cxn modelId="{2B1F4DDE-9224-410B-A2D1-1FE1EBE1BBD0}" type="presParOf" srcId="{FD24669A-CB74-48F9-A68A-89BA8710E2F8}" destId="{C702683B-A9AF-47F5-B533-CDC6D039AF12}"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520B2-E429-430D-AC99-80CD3ACAFC58}">
      <dsp:nvSpPr>
        <dsp:cNvPr id="0" name=""/>
        <dsp:cNvSpPr/>
      </dsp:nvSpPr>
      <dsp:spPr>
        <a:xfrm>
          <a:off x="2408381" y="3842"/>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 IP address of Raspberry Pi  in router </a:t>
          </a:r>
        </a:p>
      </dsp:txBody>
      <dsp:txXfrm>
        <a:off x="2421729" y="17190"/>
        <a:ext cx="1952310" cy="429031"/>
      </dsp:txXfrm>
    </dsp:sp>
    <dsp:sp modelId="{724E3BDA-C9DF-46A4-A800-F582DEDD6FE6}">
      <dsp:nvSpPr>
        <dsp:cNvPr id="0" name=""/>
        <dsp:cNvSpPr/>
      </dsp:nvSpPr>
      <dsp:spPr>
        <a:xfrm rot="5400000">
          <a:off x="3312436" y="470963"/>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488053"/>
        <a:ext cx="123047" cy="119628"/>
      </dsp:txXfrm>
    </dsp:sp>
    <dsp:sp modelId="{690A1E3F-1A1D-4D68-B50D-9B947AA42245}">
      <dsp:nvSpPr>
        <dsp:cNvPr id="0" name=""/>
        <dsp:cNvSpPr/>
      </dsp:nvSpPr>
      <dsp:spPr>
        <a:xfrm>
          <a:off x="2408381" y="687434"/>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 MobaXteme software Enter the Raspberry Pi IP and Login </a:t>
          </a:r>
        </a:p>
      </dsp:txBody>
      <dsp:txXfrm>
        <a:off x="2421729" y="700782"/>
        <a:ext cx="1952310" cy="429031"/>
      </dsp:txXfrm>
    </dsp:sp>
    <dsp:sp modelId="{BDE33C76-E767-49D6-A9B1-FE8AE3D65BAA}">
      <dsp:nvSpPr>
        <dsp:cNvPr id="0" name=""/>
        <dsp:cNvSpPr/>
      </dsp:nvSpPr>
      <dsp:spPr>
        <a:xfrm rot="5400000">
          <a:off x="3312436" y="1154555"/>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1171645"/>
        <a:ext cx="123047" cy="119628"/>
      </dsp:txXfrm>
    </dsp:sp>
    <dsp:sp modelId="{83C517F1-DF6E-4F3F-8B9E-5E8647A4FC2D}">
      <dsp:nvSpPr>
        <dsp:cNvPr id="0" name=""/>
        <dsp:cNvSpPr/>
      </dsp:nvSpPr>
      <dsp:spPr>
        <a:xfrm>
          <a:off x="2408381" y="1371026"/>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Run Shell script of Streaming and sensor program / run startup file</a:t>
          </a:r>
        </a:p>
      </dsp:txBody>
      <dsp:txXfrm>
        <a:off x="2421729" y="1384374"/>
        <a:ext cx="1952310" cy="429031"/>
      </dsp:txXfrm>
    </dsp:sp>
    <dsp:sp modelId="{3AAB04C9-D766-4B7D-9ABF-513540CA42C3}">
      <dsp:nvSpPr>
        <dsp:cNvPr id="0" name=""/>
        <dsp:cNvSpPr/>
      </dsp:nvSpPr>
      <dsp:spPr>
        <a:xfrm rot="5400000">
          <a:off x="3312436" y="1838147"/>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1855237"/>
        <a:ext cx="123047" cy="119628"/>
      </dsp:txXfrm>
    </dsp:sp>
    <dsp:sp modelId="{5E91C98D-E99C-49D0-9C65-8695D9B022F8}">
      <dsp:nvSpPr>
        <dsp:cNvPr id="0" name=""/>
        <dsp:cNvSpPr/>
      </dsp:nvSpPr>
      <dsp:spPr>
        <a:xfrm>
          <a:off x="2408381" y="2054617"/>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Deploy WAR file to Tomcat server on Raspberry Pi by using WinSCP</a:t>
          </a:r>
        </a:p>
      </dsp:txBody>
      <dsp:txXfrm>
        <a:off x="2421729" y="2067965"/>
        <a:ext cx="1952310" cy="429031"/>
      </dsp:txXfrm>
    </dsp:sp>
    <dsp:sp modelId="{DF136996-37A0-46E9-A321-E0220471356D}">
      <dsp:nvSpPr>
        <dsp:cNvPr id="0" name=""/>
        <dsp:cNvSpPr/>
      </dsp:nvSpPr>
      <dsp:spPr>
        <a:xfrm rot="5400000">
          <a:off x="3312436" y="2521738"/>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2538828"/>
        <a:ext cx="123047" cy="119628"/>
      </dsp:txXfrm>
    </dsp:sp>
    <dsp:sp modelId="{E8890972-5D12-491F-AE94-1FE5E645C192}">
      <dsp:nvSpPr>
        <dsp:cNvPr id="0" name=""/>
        <dsp:cNvSpPr/>
      </dsp:nvSpPr>
      <dsp:spPr>
        <a:xfrm>
          <a:off x="2408381" y="2738209"/>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Enter URL in browser to open a website</a:t>
          </a:r>
        </a:p>
      </dsp:txBody>
      <dsp:txXfrm>
        <a:off x="2421729" y="2751557"/>
        <a:ext cx="1952310" cy="429031"/>
      </dsp:txXfrm>
    </dsp:sp>
    <dsp:sp modelId="{649E834C-EF5D-49F0-9987-4CDB9074F45D}">
      <dsp:nvSpPr>
        <dsp:cNvPr id="0" name=""/>
        <dsp:cNvSpPr/>
      </dsp:nvSpPr>
      <dsp:spPr>
        <a:xfrm rot="5400000">
          <a:off x="3312436" y="3205330"/>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3222420"/>
        <a:ext cx="123047" cy="119628"/>
      </dsp:txXfrm>
    </dsp:sp>
    <dsp:sp modelId="{FF697021-5894-4F31-91F5-14F82390D005}">
      <dsp:nvSpPr>
        <dsp:cNvPr id="0" name=""/>
        <dsp:cNvSpPr/>
      </dsp:nvSpPr>
      <dsp:spPr>
        <a:xfrm>
          <a:off x="2408381" y="3421801"/>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Goto My Project link, Register/Login using Email ID &amp; password to open control Robot page</a:t>
          </a:r>
        </a:p>
      </dsp:txBody>
      <dsp:txXfrm>
        <a:off x="2421729" y="3435149"/>
        <a:ext cx="1952310" cy="429031"/>
      </dsp:txXfrm>
    </dsp:sp>
    <dsp:sp modelId="{3D8E0123-FABD-44E3-BDE7-591AD9780E68}">
      <dsp:nvSpPr>
        <dsp:cNvPr id="0" name=""/>
        <dsp:cNvSpPr/>
      </dsp:nvSpPr>
      <dsp:spPr>
        <a:xfrm rot="5400000">
          <a:off x="3312436" y="3888922"/>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3906012"/>
        <a:ext cx="123047" cy="119628"/>
      </dsp:txXfrm>
    </dsp:sp>
    <dsp:sp modelId="{F0497C64-AB8C-45A3-8B4B-41AD88743A75}">
      <dsp:nvSpPr>
        <dsp:cNvPr id="0" name=""/>
        <dsp:cNvSpPr/>
      </dsp:nvSpPr>
      <dsp:spPr>
        <a:xfrm>
          <a:off x="2408381" y="4105392"/>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Control the Robot by different options and view Live Streaming from page</a:t>
          </a:r>
        </a:p>
      </dsp:txBody>
      <dsp:txXfrm>
        <a:off x="2421729" y="4118740"/>
        <a:ext cx="1952310" cy="429031"/>
      </dsp:txXfrm>
    </dsp:sp>
    <dsp:sp modelId="{E5CAB029-F95B-4CCB-A7E0-1A7C4A03E3AC}">
      <dsp:nvSpPr>
        <dsp:cNvPr id="0" name=""/>
        <dsp:cNvSpPr/>
      </dsp:nvSpPr>
      <dsp:spPr>
        <a:xfrm rot="5400000">
          <a:off x="3312436" y="4572513"/>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3336362" y="4589603"/>
        <a:ext cx="123047" cy="119628"/>
      </dsp:txXfrm>
    </dsp:sp>
    <dsp:sp modelId="{C702683B-A9AF-47F5-B533-CDC6D039AF12}">
      <dsp:nvSpPr>
        <dsp:cNvPr id="0" name=""/>
        <dsp:cNvSpPr/>
      </dsp:nvSpPr>
      <dsp:spPr>
        <a:xfrm>
          <a:off x="2408381" y="4788984"/>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Control Robot page can be opened from Mobile/Laptop/iPad </a:t>
          </a:r>
        </a:p>
      </dsp:txBody>
      <dsp:txXfrm>
        <a:off x="2421729" y="4802332"/>
        <a:ext cx="1952310" cy="4290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12/5/2018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12/5/2018</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19</a:t>
            </a:fld>
            <a:endParaRPr lang="en-US" dirty="0"/>
          </a:p>
        </p:txBody>
      </p:sp>
    </p:spTree>
    <p:extLst>
      <p:ext uri="{BB962C8B-B14F-4D97-AF65-F5344CB8AC3E}">
        <p14:creationId xmlns:p14="http://schemas.microsoft.com/office/powerpoint/2010/main" val="422377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21</a:t>
            </a:fld>
            <a:endParaRPr lang="en-US" dirty="0"/>
          </a:p>
        </p:txBody>
      </p:sp>
    </p:spTree>
    <p:extLst>
      <p:ext uri="{BB962C8B-B14F-4D97-AF65-F5344CB8AC3E}">
        <p14:creationId xmlns:p14="http://schemas.microsoft.com/office/powerpoint/2010/main" val="128889048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p:cNvSpPr>
            <a:spLocks noGrp="1"/>
          </p:cNvSpPr>
          <p:nvPr>
            <p:ph type="dt" sz="half" idx="10"/>
          </p:nvPr>
        </p:nvSpPr>
        <p:spPr/>
        <p:txBody>
          <a:bodyPr/>
          <a:lstStyle/>
          <a:p>
            <a:r>
              <a:rPr lang="en-US" dirty="0"/>
              <a:t>15/5/2016</a:t>
            </a:r>
            <a:endParaRPr dirty="0"/>
          </a:p>
        </p:txBody>
      </p:sp>
      <p:sp>
        <p:nvSpPr>
          <p:cNvPr id="5" name="Footer Placeholder 4"/>
          <p:cNvSpPr>
            <a:spLocks noGrp="1"/>
          </p:cNvSpPr>
          <p:nvPr>
            <p:ph type="ftr" sz="quarter" idx="11"/>
          </p:nvPr>
        </p:nvSpPr>
        <p:spPr/>
        <p:txBody>
          <a:bodyPr/>
          <a:lstStyle/>
          <a:p>
            <a:r>
              <a:rPr lang="en-US" dirty="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3" name="Picture Placeholder 2"/>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15/5/2016</a:t>
            </a:r>
            <a:endParaRPr dirty="0"/>
          </a:p>
        </p:txBody>
      </p:sp>
      <p:sp>
        <p:nvSpPr>
          <p:cNvPr id="6" name="Footer Placeholder 5"/>
          <p:cNvSpPr>
            <a:spLocks noGrp="1"/>
          </p:cNvSpPr>
          <p:nvPr>
            <p:ph type="ftr" sz="quarter" idx="11"/>
          </p:nvPr>
        </p:nvSpPr>
        <p:spPr/>
        <p:txBody>
          <a:bodyPr/>
          <a:lstStyle/>
          <a:p>
            <a:r>
              <a:rPr lang="en-US" dirty="0"/>
              <a:t>VATSAL N SHAH : IOT ROBOT</a:t>
            </a:r>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dirty="0"/>
              <a:t>15/5/2016</a:t>
            </a:r>
            <a:endParaRPr dirty="0"/>
          </a:p>
        </p:txBody>
      </p:sp>
      <p:sp>
        <p:nvSpPr>
          <p:cNvPr id="5" name="Footer Placeholder 4"/>
          <p:cNvSpPr>
            <a:spLocks noGrp="1"/>
          </p:cNvSpPr>
          <p:nvPr>
            <p:ph type="ftr" sz="quarter" idx="11"/>
          </p:nvPr>
        </p:nvSpPr>
        <p:spPr/>
        <p:txBody>
          <a:bodyPr/>
          <a:lstStyle/>
          <a:p>
            <a:r>
              <a:rPr lang="en-US" dirty="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dirty="0"/>
              <a:t>15/5/2016</a:t>
            </a:r>
            <a:endParaRPr dirty="0"/>
          </a:p>
        </p:txBody>
      </p:sp>
      <p:sp>
        <p:nvSpPr>
          <p:cNvPr id="5" name="Footer Placeholder 4"/>
          <p:cNvSpPr>
            <a:spLocks noGrp="1"/>
          </p:cNvSpPr>
          <p:nvPr>
            <p:ph type="ftr" sz="quarter" idx="11"/>
          </p:nvPr>
        </p:nvSpPr>
        <p:spPr/>
        <p:txBody>
          <a:bodyPr/>
          <a:lstStyle/>
          <a:p>
            <a:r>
              <a:rPr lang="en-US" dirty="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5A9942-E3EA-4BD5-A461-D43ACF5DDBF9}" type="datetimeFigureOut">
              <a:rPr lang="en-US" smtClean="0"/>
              <a:pPr/>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435147-6B05-48CE-A9F9-85A4A99D4657}" type="slidenum">
              <a:rPr lang="en-US" smtClean="0"/>
              <a:pPr/>
              <a:t>‹#›</a:t>
            </a:fld>
            <a:endParaRPr lang="en-US" dirty="0"/>
          </a:p>
        </p:txBody>
      </p:sp>
    </p:spTree>
    <p:extLst>
      <p:ext uri="{BB962C8B-B14F-4D97-AF65-F5344CB8AC3E}">
        <p14:creationId xmlns:p14="http://schemas.microsoft.com/office/powerpoint/2010/main" val="131006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dirty="0"/>
              <a:t>15/5/2016</a:t>
            </a:r>
            <a:endParaRPr dirty="0"/>
          </a:p>
        </p:txBody>
      </p:sp>
      <p:sp>
        <p:nvSpPr>
          <p:cNvPr id="5" name="Footer Placeholder 4"/>
          <p:cNvSpPr>
            <a:spLocks noGrp="1"/>
          </p:cNvSpPr>
          <p:nvPr>
            <p:ph type="ftr" sz="quarter" idx="11"/>
          </p:nvPr>
        </p:nvSpPr>
        <p:spPr/>
        <p:txBody>
          <a:bodyPr/>
          <a:lstStyle/>
          <a:p>
            <a:r>
              <a:rPr lang="en-US" dirty="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dirty="0"/>
              <a:t>Click icon to add picture</a:t>
            </a:r>
            <a:endParaRPr dirty="0"/>
          </a:p>
        </p:txBody>
      </p:sp>
      <p:sp>
        <p:nvSpPr>
          <p:cNvPr id="19"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dirty="0">
                <a:latin typeface="Arial" pitchFamily="34" charset="0"/>
                <a:cs typeface="Arial" pitchFamily="34" charset="0"/>
              </a:rPr>
              <a:t>NOTE:</a:t>
            </a:r>
          </a:p>
          <a:p>
            <a:r>
              <a:rPr sz="1200" i="1" dirty="0">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15/5/2016</a:t>
            </a:r>
            <a:endParaRPr dirty="0"/>
          </a:p>
        </p:txBody>
      </p:sp>
      <p:sp>
        <p:nvSpPr>
          <p:cNvPr id="5" name="Footer Placeholder 4"/>
          <p:cNvSpPr>
            <a:spLocks noGrp="1"/>
          </p:cNvSpPr>
          <p:nvPr>
            <p:ph type="ftr" sz="quarter" idx="11"/>
          </p:nvPr>
        </p:nvSpPr>
        <p:spPr/>
        <p:txBody>
          <a:bodyPr/>
          <a:lstStyle/>
          <a:p>
            <a:r>
              <a:rPr lang="en-US" dirty="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dirty="0"/>
              <a:t>15/5/2016</a:t>
            </a:r>
            <a:endParaRPr dirty="0"/>
          </a:p>
        </p:txBody>
      </p:sp>
      <p:sp>
        <p:nvSpPr>
          <p:cNvPr id="6" name="Footer Placeholder 5"/>
          <p:cNvSpPr>
            <a:spLocks noGrp="1"/>
          </p:cNvSpPr>
          <p:nvPr>
            <p:ph type="ftr" sz="quarter" idx="11"/>
          </p:nvPr>
        </p:nvSpPr>
        <p:spPr/>
        <p:txBody>
          <a:bodyPr/>
          <a:lstStyle/>
          <a:p>
            <a:r>
              <a:rPr lang="en-US" dirty="0"/>
              <a:t>VATSAL N SHAH : IOT ROBOT</a:t>
            </a:r>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dirty="0"/>
              <a:t>15/5/2016</a:t>
            </a:r>
            <a:endParaRPr dirty="0"/>
          </a:p>
        </p:txBody>
      </p:sp>
      <p:sp>
        <p:nvSpPr>
          <p:cNvPr id="8" name="Footer Placeholder 7"/>
          <p:cNvSpPr>
            <a:spLocks noGrp="1"/>
          </p:cNvSpPr>
          <p:nvPr>
            <p:ph type="ftr" sz="quarter" idx="11"/>
          </p:nvPr>
        </p:nvSpPr>
        <p:spPr/>
        <p:txBody>
          <a:bodyPr/>
          <a:lstStyle/>
          <a:p>
            <a:r>
              <a:rPr lang="en-US" dirty="0"/>
              <a:t>VATSAL N SHAH : IOT ROBOT</a:t>
            </a:r>
            <a:endParaRPr dirty="0"/>
          </a:p>
        </p:txBody>
      </p:sp>
      <p:sp>
        <p:nvSpPr>
          <p:cNvPr id="9" name="Slide Number Placeholder 8"/>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r>
              <a:rPr lang="en-US" dirty="0"/>
              <a:t>15/5/2016</a:t>
            </a:r>
            <a:endParaRPr dirty="0"/>
          </a:p>
        </p:txBody>
      </p:sp>
      <p:sp>
        <p:nvSpPr>
          <p:cNvPr id="4" name="Footer Placeholder 3"/>
          <p:cNvSpPr>
            <a:spLocks noGrp="1"/>
          </p:cNvSpPr>
          <p:nvPr>
            <p:ph type="ftr" sz="quarter" idx="11"/>
          </p:nvPr>
        </p:nvSpPr>
        <p:spPr/>
        <p:txBody>
          <a:bodyPr/>
          <a:lstStyle/>
          <a:p>
            <a:r>
              <a:rPr lang="en-US" dirty="0"/>
              <a:t>VATSAL N SHAH : IOT ROBOT</a:t>
            </a:r>
            <a:endParaRPr dirty="0"/>
          </a:p>
        </p:txBody>
      </p:sp>
      <p:sp>
        <p:nvSpPr>
          <p:cNvPr id="5" name="Slide Number Placeholder 4"/>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15/5/2016</a:t>
            </a:r>
            <a:endParaRPr dirty="0"/>
          </a:p>
        </p:txBody>
      </p:sp>
      <p:sp>
        <p:nvSpPr>
          <p:cNvPr id="3" name="Footer Placeholder 2"/>
          <p:cNvSpPr>
            <a:spLocks noGrp="1"/>
          </p:cNvSpPr>
          <p:nvPr>
            <p:ph type="ftr" sz="quarter" idx="11"/>
          </p:nvPr>
        </p:nvSpPr>
        <p:spPr/>
        <p:txBody>
          <a:bodyPr/>
          <a:lstStyle/>
          <a:p>
            <a:r>
              <a:rPr lang="en-US" dirty="0"/>
              <a:t>VATSAL N SHAH : IOT ROBOT</a:t>
            </a:r>
            <a:endParaRPr dirty="0"/>
          </a:p>
        </p:txBody>
      </p:sp>
      <p:sp>
        <p:nvSpPr>
          <p:cNvPr id="4" name="Slide Number Placeholder 3"/>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15/5/2016</a:t>
            </a:r>
            <a:endParaRPr dirty="0"/>
          </a:p>
        </p:txBody>
      </p:sp>
      <p:sp>
        <p:nvSpPr>
          <p:cNvPr id="6" name="Footer Placeholder 5"/>
          <p:cNvSpPr>
            <a:spLocks noGrp="1"/>
          </p:cNvSpPr>
          <p:nvPr>
            <p:ph type="ftr" sz="quarter" idx="11"/>
          </p:nvPr>
        </p:nvSpPr>
        <p:spPr/>
        <p:txBody>
          <a:bodyPr/>
          <a:lstStyle/>
          <a:p>
            <a:r>
              <a:rPr lang="en-US" dirty="0"/>
              <a:t>VATSAL N SHAH : IOT ROBOT</a:t>
            </a:r>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60000"/>
                    <a:lumOff val="40000"/>
                  </a:schemeClr>
                </a:solidFill>
              </a:defRPr>
            </a:lvl1pPr>
          </a:lstStyle>
          <a:p>
            <a:r>
              <a:rPr lang="en-US" dirty="0"/>
              <a:t>15/5/2016</a:t>
            </a:r>
            <a:endParaRPr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60000"/>
                    <a:lumOff val="40000"/>
                  </a:schemeClr>
                </a:solidFill>
              </a:defRPr>
            </a:lvl1pPr>
          </a:lstStyle>
          <a:p>
            <a:r>
              <a:rPr lang="en-US" dirty="0"/>
              <a:t>VATSAL N SHAH : IOT ROBOT</a:t>
            </a:r>
            <a:endParaRPr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60000"/>
                    <a:lumOff val="40000"/>
                  </a:schemeClr>
                </a:solidFill>
              </a:defRPr>
            </a:lvl1pPr>
          </a:lstStyle>
          <a:p>
            <a:fld id="{0FF54DE5-C571-48E8-A5BC-B369434E2F44}" type="slidenum">
              <a:rPr/>
              <a:pPr/>
              <a:t>‹#›</a:t>
            </a:fld>
            <a:endParaRPr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jpeg"/><Relationship Id="rId2" Type="http://schemas.openxmlformats.org/officeDocument/2006/relationships/image" Target="../media/image32.jp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jp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cebook.com/vatsalnshah4u" TargetMode="External"/><Relationship Id="rId2" Type="http://schemas.openxmlformats.org/officeDocument/2006/relationships/image" Target="../media/image63.jpeg"/><Relationship Id="rId1" Type="http://schemas.openxmlformats.org/officeDocument/2006/relationships/slideLayout" Target="../slideLayouts/slideLayout8.xml"/><Relationship Id="rId4" Type="http://schemas.openxmlformats.org/officeDocument/2006/relationships/hyperlink" Target="mailto:vatsalshah2210@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10.jpeg"/><Relationship Id="rId11" Type="http://schemas.openxmlformats.org/officeDocument/2006/relationships/image" Target="../media/image15.jpg"/><Relationship Id="rId5" Type="http://schemas.openxmlformats.org/officeDocument/2006/relationships/image" Target="../media/image9.jp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 y="2292093"/>
            <a:ext cx="6981062" cy="2219691"/>
          </a:xfrm>
        </p:spPr>
        <p:txBody>
          <a:bodyPr anchor="t">
            <a:normAutofit/>
          </a:bodyPr>
          <a:lstStyle/>
          <a:p>
            <a:pPr algn="ctr">
              <a:lnSpc>
                <a:spcPct val="150000"/>
              </a:lnSpc>
            </a:pPr>
            <a:r>
              <a:rPr lang="en-US" altLang="en-US" sz="2400" dirty="0">
                <a:latin typeface="Times New Roman" panose="02020603050405020304" pitchFamily="18" charset="0"/>
                <a:cs typeface="Times New Roman" panose="02020603050405020304" pitchFamily="18" charset="0"/>
              </a:rPr>
              <a:t>MAJOR Project Presentation </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on</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IOT ROBOT</a:t>
            </a:r>
            <a:endParaRPr lang="en-US" dirty="0"/>
          </a:p>
        </p:txBody>
      </p:sp>
      <p:sp>
        <p:nvSpPr>
          <p:cNvPr id="7" name="Subtitle 6"/>
          <p:cNvSpPr>
            <a:spLocks noGrp="1"/>
          </p:cNvSpPr>
          <p:nvPr>
            <p:ph type="subTitle" idx="1"/>
          </p:nvPr>
        </p:nvSpPr>
        <p:spPr>
          <a:xfrm>
            <a:off x="1" y="4511784"/>
            <a:ext cx="6981061" cy="955565"/>
          </a:xfrm>
        </p:spPr>
        <p:txBody>
          <a:bodyPr/>
          <a:lstStyle/>
          <a:p>
            <a:pPr algn="ctr"/>
            <a:r>
              <a:rPr lang="en-US" sz="2400" dirty="0">
                <a:latin typeface="Times New Roman" panose="02020603050405020304" pitchFamily="18" charset="0"/>
                <a:cs typeface="Times New Roman" panose="02020603050405020304" pitchFamily="18" charset="0"/>
              </a:rPr>
              <a:t>VATSAL N SHAH </a:t>
            </a:r>
          </a:p>
          <a:p>
            <a:pPr algn="ctr"/>
            <a:r>
              <a:rPr lang="en-US" sz="1600" dirty="0">
                <a:latin typeface="Times New Roman" panose="02020603050405020304" pitchFamily="18" charset="0"/>
                <a:cs typeface="Times New Roman" panose="02020603050405020304" pitchFamily="18" charset="0"/>
              </a:rPr>
              <a:t> IU1241090055</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31400" y="0"/>
            <a:ext cx="2260600" cy="1092200"/>
          </a:xfrm>
          <a:prstGeom prst="rect">
            <a:avLst/>
          </a:prstGeom>
          <a:noFill/>
          <a:ln>
            <a:noFill/>
          </a:ln>
        </p:spPr>
      </p:pic>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358900" cy="10922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 name="Picture Placeholder 2"/>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449" r="3449"/>
          <a:stretch>
            <a:fillRect/>
          </a:stretch>
        </p:blipFill>
        <p:spPr/>
      </p:pic>
      <p:sp>
        <p:nvSpPr>
          <p:cNvPr id="9" name="Rectangle 8"/>
          <p:cNvSpPr/>
          <p:nvPr/>
        </p:nvSpPr>
        <p:spPr>
          <a:xfrm>
            <a:off x="1" y="5934323"/>
            <a:ext cx="12191999" cy="707886"/>
          </a:xfrm>
          <a:prstGeom prst="rect">
            <a:avLst/>
          </a:prstGeom>
        </p:spPr>
        <p:txBody>
          <a:bodyPr wrap="square">
            <a:spAutoFit/>
          </a:bodyPr>
          <a:lstStyle/>
          <a:p>
            <a:pPr algn="ctr"/>
            <a:r>
              <a:rPr lang="en-IN" sz="2000" dirty="0">
                <a:solidFill>
                  <a:schemeClr val="bg1"/>
                </a:solidFill>
              </a:rPr>
              <a:t>Department of Electronics &amp; Communication Engineering </a:t>
            </a:r>
            <a:endParaRPr lang="en-US" sz="2000" dirty="0">
              <a:solidFill>
                <a:schemeClr val="bg1"/>
              </a:solidFill>
            </a:endParaRPr>
          </a:p>
          <a:p>
            <a:pPr algn="ctr"/>
            <a:r>
              <a:rPr lang="en-IN" sz="2000" dirty="0">
                <a:solidFill>
                  <a:schemeClr val="bg1"/>
                </a:solidFill>
              </a:rPr>
              <a:t>Indus Institute of Technology and Engineering</a:t>
            </a:r>
            <a:endParaRPr lang="en-US" sz="2000" dirty="0">
              <a:solidFill>
                <a:schemeClr val="bg1"/>
              </a:solidFill>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1104900" y="1600200"/>
            <a:ext cx="8492242" cy="4572000"/>
          </a:xfrm>
        </p:spPr>
        <p:txBody>
          <a:bodyPr>
            <a:noAutofit/>
          </a:bodyPr>
          <a:lstStyle/>
          <a:p>
            <a:pPr marL="342900" indent="-342900" algn="just">
              <a:lnSpc>
                <a:spcPct val="100000"/>
              </a:lnSpc>
              <a:buAutoNum type="arabicPeriod" startAt="6"/>
            </a:pPr>
            <a:r>
              <a:rPr lang="en-IN" b="1" dirty="0">
                <a:latin typeface="Times New Roman" panose="02020603050405020304" pitchFamily="18" charset="0"/>
                <a:cs typeface="Times New Roman" panose="02020603050405020304" pitchFamily="18" charset="0"/>
              </a:rPr>
              <a:t>IR Sensor</a:t>
            </a:r>
          </a:p>
          <a:p>
            <a:pPr algn="just">
              <a:lnSpc>
                <a:spcPct val="100000"/>
              </a:lnSpc>
            </a:pPr>
            <a:r>
              <a:rPr lang="en-IN" sz="1800" dirty="0">
                <a:latin typeface="Times New Roman" panose="02020603050405020304" pitchFamily="18" charset="0"/>
                <a:cs typeface="Times New Roman" panose="02020603050405020304" pitchFamily="18" charset="0"/>
              </a:rPr>
              <a:t>The sensor consists of two eyes. </a:t>
            </a:r>
          </a:p>
          <a:p>
            <a:pPr algn="just">
              <a:lnSpc>
                <a:spcPct val="100000"/>
              </a:lnSpc>
            </a:pPr>
            <a:r>
              <a:rPr lang="en-IN" sz="1800" dirty="0">
                <a:latin typeface="Times New Roman" panose="02020603050405020304" pitchFamily="18" charset="0"/>
                <a:cs typeface="Times New Roman" panose="02020603050405020304" pitchFamily="18" charset="0"/>
              </a:rPr>
              <a:t>One eye sends the infrared light and the other eye sees the reflection of that infrared light and measures the distance which is then sent to the Raspberry Pi to perform further operations based on the distance. </a:t>
            </a:r>
            <a:endParaRPr lang="en-IN" sz="1800" b="1" dirty="0">
              <a:latin typeface="Times New Roman" panose="02020603050405020304" pitchFamily="18" charset="0"/>
              <a:cs typeface="Times New Roman" panose="02020603050405020304" pitchFamily="18" charset="0"/>
            </a:endParaRPr>
          </a:p>
          <a:p>
            <a:pPr marL="0" indent="0" algn="just">
              <a:lnSpc>
                <a:spcPct val="100000"/>
              </a:lnSpc>
              <a:buNone/>
            </a:pPr>
            <a:r>
              <a:rPr lang="en-IN" b="1" dirty="0">
                <a:latin typeface="Times New Roman" panose="02020603050405020304" pitchFamily="18" charset="0"/>
                <a:cs typeface="Times New Roman" panose="02020603050405020304" pitchFamily="18" charset="0"/>
              </a:rPr>
              <a:t>7.   DC Motor</a:t>
            </a:r>
          </a:p>
          <a:p>
            <a:pPr algn="just">
              <a:lnSpc>
                <a:spcPct val="100000"/>
              </a:lnSpc>
            </a:pPr>
            <a:r>
              <a:rPr lang="en-IN" sz="1800" dirty="0">
                <a:latin typeface="Times New Roman" panose="02020603050405020304" pitchFamily="18" charset="0"/>
                <a:cs typeface="Times New Roman" panose="02020603050405020304" pitchFamily="18" charset="0"/>
              </a:rPr>
              <a:t>Almost every mechanical movement that we see around us is accomplished by an electric motor. </a:t>
            </a:r>
          </a:p>
          <a:p>
            <a:pPr algn="just">
              <a:lnSpc>
                <a:spcPct val="100000"/>
              </a:lnSpc>
            </a:pPr>
            <a:r>
              <a:rPr lang="en-IN" sz="1800" dirty="0">
                <a:latin typeface="Times New Roman" panose="02020603050405020304" pitchFamily="18" charset="0"/>
                <a:cs typeface="Times New Roman" panose="02020603050405020304" pitchFamily="18" charset="0"/>
              </a:rPr>
              <a:t>Electric machines are means of converting conventional energy. Motors take electrical energy and produce mechanical energy.</a:t>
            </a:r>
          </a:p>
        </p:txBody>
      </p:sp>
      <p:pic>
        <p:nvPicPr>
          <p:cNvPr id="8" name="Picture 7" descr="E:\Project\Sem-8\Images\Report\sensor2.jpg"/>
          <p:cNvPicPr/>
          <p:nvPr/>
        </p:nvPicPr>
        <p:blipFill rotWithShape="1">
          <a:blip r:embed="rId2" cstate="print">
            <a:extLst>
              <a:ext uri="{28A0092B-C50C-407E-A947-70E740481C1C}">
                <a14:useLocalDpi xmlns:a14="http://schemas.microsoft.com/office/drawing/2010/main" val="0"/>
              </a:ext>
            </a:extLst>
          </a:blip>
          <a:srcRect l="6465" t="22414" r="6465" b="2586"/>
          <a:stretch/>
        </p:blipFill>
        <p:spPr bwMode="auto">
          <a:xfrm>
            <a:off x="9698037" y="1794827"/>
            <a:ext cx="1914525" cy="1236345"/>
          </a:xfrm>
          <a:prstGeom prst="ellipse">
            <a:avLst/>
          </a:prstGeom>
          <a:noFill/>
          <a:ln>
            <a:noFill/>
          </a:ln>
          <a:extLst>
            <a:ext uri="{53640926-AAD7-44D8-BBD7-CCE9431645EC}">
              <a14:shadowObscured xmlns:a14="http://schemas.microsoft.com/office/drawing/2010/main"/>
            </a:ext>
          </a:extLst>
        </p:spPr>
      </p:pic>
      <p:pic>
        <p:nvPicPr>
          <p:cNvPr id="9" name="Picture 8" descr="E:\Project\Sem-8\Images\Report\71oXCtJjG4L._SL1500_.jpg"/>
          <p:cNvPicPr/>
          <p:nvPr/>
        </p:nvPicPr>
        <p:blipFill rotWithShape="1">
          <a:blip r:embed="rId3" cstate="print">
            <a:extLst>
              <a:ext uri="{28A0092B-C50C-407E-A947-70E740481C1C}">
                <a14:useLocalDpi xmlns:a14="http://schemas.microsoft.com/office/drawing/2010/main" val="0"/>
              </a:ext>
            </a:extLst>
          </a:blip>
          <a:srcRect l="8025" t="4216"/>
          <a:stretch/>
        </p:blipFill>
        <p:spPr bwMode="auto">
          <a:xfrm>
            <a:off x="10164762" y="4464050"/>
            <a:ext cx="1447800" cy="1435100"/>
          </a:xfrm>
          <a:prstGeom prst="rect">
            <a:avLst/>
          </a:prstGeom>
          <a:noFill/>
          <a:ln>
            <a:noFill/>
          </a:ln>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10" name="Slide Number Placeholder 9"/>
          <p:cNvSpPr>
            <a:spLocks noGrp="1"/>
          </p:cNvSpPr>
          <p:nvPr>
            <p:ph type="sldNum" sz="quarter" idx="12"/>
          </p:nvPr>
        </p:nvSpPr>
        <p:spPr/>
        <p:txBody>
          <a:bodyPr/>
          <a:lstStyle/>
          <a:p>
            <a:fld id="{0FF54DE5-C571-48E8-A5BC-B369434E2F44}" type="slidenum">
              <a:rPr lang="en-US" smtClean="0"/>
              <a:t>10</a:t>
            </a:fld>
            <a:endParaRPr lang="en-US" dirty="0"/>
          </a:p>
        </p:txBody>
      </p:sp>
    </p:spTree>
    <p:extLst>
      <p:ext uri="{BB962C8B-B14F-4D97-AF65-F5344CB8AC3E}">
        <p14:creationId xmlns:p14="http://schemas.microsoft.com/office/powerpoint/2010/main" val="377673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1104900" y="1600200"/>
            <a:ext cx="9980682" cy="2713038"/>
          </a:xfrm>
        </p:spPr>
        <p:txBody>
          <a:bodyPr>
            <a:noAutofit/>
          </a:bodyPr>
          <a:lstStyle/>
          <a:p>
            <a:pPr marL="0" indent="0" algn="just">
              <a:lnSpc>
                <a:spcPct val="100000"/>
              </a:lnSpc>
              <a:buNone/>
            </a:pPr>
            <a:r>
              <a:rPr lang="en-IN" b="1" dirty="0">
                <a:latin typeface="Times New Roman" panose="02020603050405020304" pitchFamily="18" charset="0"/>
                <a:cs typeface="Times New Roman" panose="02020603050405020304" pitchFamily="18" charset="0"/>
              </a:rPr>
              <a:t>8.    </a:t>
            </a:r>
            <a:r>
              <a:rPr lang="en-US" b="1" dirty="0">
                <a:latin typeface="Times New Roman" panose="02020603050405020304" pitchFamily="18" charset="0"/>
                <a:cs typeface="Times New Roman" panose="02020603050405020304" pitchFamily="18" charset="0"/>
              </a:rPr>
              <a:t>L293D Motor Driver IC</a:t>
            </a:r>
            <a:endParaRPr lang="en-IN" dirty="0">
              <a:latin typeface="Times New Roman" panose="02020603050405020304" pitchFamily="18" charset="0"/>
              <a:cs typeface="Times New Roman" panose="02020603050405020304" pitchFamily="18" charset="0"/>
            </a:endParaRPr>
          </a:p>
          <a:p>
            <a:pPr algn="just">
              <a:lnSpc>
                <a:spcPct val="100000"/>
              </a:lnSpc>
            </a:pPr>
            <a:r>
              <a:rPr lang="en-IN" sz="1800" dirty="0">
                <a:latin typeface="Times New Roman" panose="02020603050405020304" pitchFamily="18" charset="0"/>
                <a:cs typeface="Times New Roman" panose="02020603050405020304" pitchFamily="18" charset="0"/>
              </a:rPr>
              <a:t>A very easy and safe is to use popular L293D chip. It is a 16-</a:t>
            </a:r>
            <a:r>
              <a:rPr lang="en-GB" sz="1800" dirty="0">
                <a:latin typeface="Times New Roman" panose="02020603050405020304" pitchFamily="18" charset="0"/>
                <a:cs typeface="Times New Roman" panose="02020603050405020304" pitchFamily="18" charset="0"/>
              </a:rPr>
              <a:t> pin chip. </a:t>
            </a:r>
          </a:p>
          <a:p>
            <a:pPr algn="just">
              <a:lnSpc>
                <a:spcPct val="100000"/>
              </a:lnSpc>
            </a:pPr>
            <a:r>
              <a:rPr lang="en-GB" sz="1800" dirty="0">
                <a:latin typeface="Times New Roman" panose="02020603050405020304" pitchFamily="18" charset="0"/>
                <a:cs typeface="Times New Roman" panose="02020603050405020304" pitchFamily="18" charset="0"/>
              </a:rPr>
              <a:t>The L293D is designed to provide bidirectional drive currents of up to 600-mA at voltages from 4.5 V to 36 V. </a:t>
            </a:r>
          </a:p>
          <a:p>
            <a:pPr algn="just">
              <a:lnSpc>
                <a:spcPct val="100000"/>
              </a:lnSpc>
            </a:pPr>
            <a:r>
              <a:rPr lang="en-GB" sz="1800" dirty="0">
                <a:latin typeface="Times New Roman" panose="02020603050405020304" pitchFamily="18" charset="0"/>
                <a:cs typeface="Times New Roman" panose="02020603050405020304" pitchFamily="18" charset="0"/>
              </a:rPr>
              <a:t>The dc motor and L293D IC has been connected according to the circuit schematic as shown has been designed using Proteus 7. </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GB" sz="1600" dirty="0"/>
          </a:p>
          <a:p>
            <a:pPr algn="just">
              <a:lnSpc>
                <a:spcPct val="100000"/>
              </a:lnSpc>
            </a:pPr>
            <a:endParaRPr lang="en-GB" sz="1600" b="1" dirty="0">
              <a:latin typeface="Times New Roman" panose="02020603050405020304" pitchFamily="18" charset="0"/>
              <a:cs typeface="Times New Roman" panose="02020603050405020304" pitchFamily="18" charset="0"/>
            </a:endParaRPr>
          </a:p>
        </p:txBody>
      </p:sp>
      <p:grpSp>
        <p:nvGrpSpPr>
          <p:cNvPr id="6" name="Group 5"/>
          <p:cNvGrpSpPr>
            <a:grpSpLocks/>
          </p:cNvGrpSpPr>
          <p:nvPr/>
        </p:nvGrpSpPr>
        <p:grpSpPr bwMode="auto">
          <a:xfrm>
            <a:off x="1374968" y="4120356"/>
            <a:ext cx="4271963" cy="2235994"/>
            <a:chOff x="0" y="0"/>
            <a:chExt cx="57150" cy="2328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t="7352" b="3122"/>
            <a:stretch>
              <a:fillRect/>
            </a:stretch>
          </p:blipFill>
          <p:spPr bwMode="auto">
            <a:xfrm>
              <a:off x="26832" y="0"/>
              <a:ext cx="30318" cy="15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r="48662"/>
            <a:stretch>
              <a:fillRect/>
            </a:stretch>
          </p:blipFill>
          <p:spPr bwMode="auto">
            <a:xfrm>
              <a:off x="0" y="0"/>
              <a:ext cx="26835" cy="2328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C:\Users\Vatsal\Desktop\Labview\10.Bot Control\L239D simulation\image.bmp"/>
          <p:cNvPicPr/>
          <p:nvPr/>
        </p:nvPicPr>
        <p:blipFill rotWithShape="1">
          <a:blip r:embed="rId4" cstate="print">
            <a:extLst>
              <a:ext uri="{28A0092B-C50C-407E-A947-70E740481C1C}">
                <a14:useLocalDpi xmlns:a14="http://schemas.microsoft.com/office/drawing/2010/main" val="0"/>
              </a:ext>
            </a:extLst>
          </a:blip>
          <a:srcRect l="28259" t="21546" r="38643" b="51608"/>
          <a:stretch/>
        </p:blipFill>
        <p:spPr bwMode="auto">
          <a:xfrm>
            <a:off x="6698932" y="4313238"/>
            <a:ext cx="3610610" cy="2198352"/>
          </a:xfrm>
          <a:prstGeom prst="rect">
            <a:avLst/>
          </a:prstGeom>
          <a:noFill/>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12" name="Slide Number Placeholder 11"/>
          <p:cNvSpPr>
            <a:spLocks noGrp="1"/>
          </p:cNvSpPr>
          <p:nvPr>
            <p:ph type="sldNum" sz="quarter" idx="12"/>
          </p:nvPr>
        </p:nvSpPr>
        <p:spPr/>
        <p:txBody>
          <a:bodyPr/>
          <a:lstStyle/>
          <a:p>
            <a:fld id="{0FF54DE5-C571-48E8-A5BC-B369434E2F44}" type="slidenum">
              <a:rPr lang="en-US" smtClean="0"/>
              <a:t>11</a:t>
            </a:fld>
            <a:endParaRPr lang="en-US" dirty="0"/>
          </a:p>
        </p:txBody>
      </p:sp>
    </p:spTree>
    <p:extLst>
      <p:ext uri="{BB962C8B-B14F-4D97-AF65-F5344CB8AC3E}">
        <p14:creationId xmlns:p14="http://schemas.microsoft.com/office/powerpoint/2010/main" val="8462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Raspberry Pi other Competitor </a:t>
            </a:r>
          </a:p>
        </p:txBody>
      </p:sp>
      <p:pic>
        <p:nvPicPr>
          <p:cNvPr id="4" name="Content Placeholder 3" descr="http://atmelcorporation.files.wordpress.com/2013/04/comparison-arduino-uno-beaglebone-raspberry-pi.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6500" y="1600200"/>
            <a:ext cx="7239000" cy="4572000"/>
          </a:xfrm>
          <a:prstGeom prst="rect">
            <a:avLst/>
          </a:prstGeom>
          <a:noFill/>
          <a:ln>
            <a:noFill/>
          </a:ln>
        </p:spPr>
      </p:pic>
      <p:sp>
        <p:nvSpPr>
          <p:cNvPr id="5" name="Date Placeholder 4"/>
          <p:cNvSpPr>
            <a:spLocks noGrp="1"/>
          </p:cNvSpPr>
          <p:nvPr>
            <p:ph type="dt" sz="half" idx="10"/>
          </p:nvPr>
        </p:nvSpPr>
        <p:spPr/>
        <p:txBody>
          <a:bodyPr/>
          <a:lstStyle/>
          <a:p>
            <a:r>
              <a:rPr lang="en-US" dirty="0"/>
              <a:t>15/5/2016</a:t>
            </a:r>
          </a:p>
        </p:txBody>
      </p:sp>
      <p:sp>
        <p:nvSpPr>
          <p:cNvPr id="6" name="Footer Placeholder 5"/>
          <p:cNvSpPr>
            <a:spLocks noGrp="1"/>
          </p:cNvSpPr>
          <p:nvPr>
            <p:ph type="ftr" sz="quarter" idx="11"/>
          </p:nvPr>
        </p:nvSpPr>
        <p:spPr/>
        <p:txBody>
          <a:bodyPr/>
          <a:lstStyle/>
          <a:p>
            <a:r>
              <a:rPr lang="en-US" dirty="0"/>
              <a:t>VATSAL N SHAH : IOT ROBOT</a:t>
            </a:r>
          </a:p>
        </p:txBody>
      </p:sp>
      <p:sp>
        <p:nvSpPr>
          <p:cNvPr id="7" name="Slide Number Placeholder 6"/>
          <p:cNvSpPr>
            <a:spLocks noGrp="1"/>
          </p:cNvSpPr>
          <p:nvPr>
            <p:ph type="sldNum" sz="quarter" idx="12"/>
          </p:nvPr>
        </p:nvSpPr>
        <p:spPr/>
        <p:txBody>
          <a:bodyPr/>
          <a:lstStyle/>
          <a:p>
            <a:fld id="{0FF54DE5-C571-48E8-A5BC-B369434E2F44}" type="slidenum">
              <a:rPr lang="en-US" smtClean="0"/>
              <a:t>12</a:t>
            </a:fld>
            <a:endParaRPr lang="en-US" dirty="0"/>
          </a:p>
        </p:txBody>
      </p:sp>
    </p:spTree>
    <p:extLst>
      <p:ext uri="{BB962C8B-B14F-4D97-AF65-F5344CB8AC3E}">
        <p14:creationId xmlns:p14="http://schemas.microsoft.com/office/powerpoint/2010/main" val="37592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Raspberry Pi</a:t>
            </a:r>
          </a:p>
        </p:txBody>
      </p:sp>
      <p:sp>
        <p:nvSpPr>
          <p:cNvPr id="3" name="Content Placeholder 2"/>
          <p:cNvSpPr>
            <a:spLocks noGrp="1"/>
          </p:cNvSpPr>
          <p:nvPr>
            <p:ph idx="1"/>
          </p:nvPr>
        </p:nvSpPr>
        <p:spPr>
          <a:xfrm>
            <a:off x="660400" y="1320006"/>
            <a:ext cx="10515600" cy="4889500"/>
          </a:xfrm>
        </p:spPr>
        <p:txBody>
          <a:bodyPr>
            <a:noAutofit/>
          </a:bodyPr>
          <a:lstStyle/>
          <a:p>
            <a:pPr lvl="1" algn="just">
              <a:lnSpc>
                <a:spcPct val="150000"/>
              </a:lnSpc>
            </a:pPr>
            <a:r>
              <a:rPr lang="en-IN" sz="1800" dirty="0">
                <a:latin typeface="Times New Roman" panose="02020603050405020304" pitchFamily="18" charset="0"/>
                <a:cs typeface="Times New Roman" panose="02020603050405020304" pitchFamily="18" charset="0"/>
              </a:rPr>
              <a:t>This microcomputer is useful for small or home based businesses that run on a smaller budget than bigger companies for you are not required to purchase any special licenses from the Raspberry Pi Foundation to use their product or if you invent new technology that embeds the product.</a:t>
            </a:r>
            <a:endParaRPr lang="en-US" sz="1800" dirty="0">
              <a:latin typeface="Times New Roman" panose="02020603050405020304" pitchFamily="18" charset="0"/>
              <a:cs typeface="Times New Roman" panose="02020603050405020304" pitchFamily="18" charset="0"/>
            </a:endParaRPr>
          </a:p>
          <a:p>
            <a:pPr lvl="1" algn="just">
              <a:lnSpc>
                <a:spcPct val="150000"/>
              </a:lnSpc>
            </a:pPr>
            <a:r>
              <a:rPr lang="en-IN" sz="1800" dirty="0">
                <a:latin typeface="Times New Roman" panose="02020603050405020304" pitchFamily="18" charset="0"/>
                <a:cs typeface="Times New Roman" panose="02020603050405020304" pitchFamily="18" charset="0"/>
              </a:rPr>
              <a:t>The product does not require the user to have extensive programming experience since it is aimed for the younger generation to learn about programming. Python, the programming language that the Pi uses, is less complex than other languages available.</a:t>
            </a:r>
            <a:endParaRPr lang="en-US" sz="1800" dirty="0">
              <a:latin typeface="Times New Roman" panose="02020603050405020304" pitchFamily="18" charset="0"/>
              <a:cs typeface="Times New Roman" panose="02020603050405020304" pitchFamily="18" charset="0"/>
            </a:endParaRPr>
          </a:p>
          <a:p>
            <a:pPr lvl="1" algn="just">
              <a:lnSpc>
                <a:spcPct val="150000"/>
              </a:lnSpc>
            </a:pPr>
            <a:r>
              <a:rPr lang="en-IN" sz="1800" dirty="0">
                <a:latin typeface="Times New Roman" panose="02020603050405020304" pitchFamily="18" charset="0"/>
                <a:cs typeface="Times New Roman" panose="02020603050405020304" pitchFamily="18" charset="0"/>
              </a:rPr>
              <a:t>The SD cards on the board can be easily switched, which allows you to change the functions of the device without spending a lot of time re-installing the software.</a:t>
            </a:r>
          </a:p>
          <a:p>
            <a:pPr lvl="1" algn="just">
              <a:lnSpc>
                <a:spcPct val="150000"/>
              </a:lnSpc>
            </a:pPr>
            <a:r>
              <a:rPr lang="en-IN" sz="1800" dirty="0">
                <a:latin typeface="Times New Roman" panose="02020603050405020304" pitchFamily="18" charset="0"/>
                <a:cs typeface="Times New Roman" panose="02020603050405020304" pitchFamily="18" charset="0"/>
              </a:rPr>
              <a:t>The Raspberry Pi is perfect for adaptive technology: it is able to display images or play videos at 1080p high definition resolution. This product makes it possible to build complex and effective products at a cheaper price.</a:t>
            </a:r>
            <a:endParaRPr lang="en-US" sz="1800" dirty="0">
              <a:latin typeface="Times New Roman" panose="02020603050405020304" pitchFamily="18" charset="0"/>
              <a:cs typeface="Times New Roman" panose="02020603050405020304" pitchFamily="18" charset="0"/>
            </a:endParaRPr>
          </a:p>
          <a:p>
            <a:pPr lvl="1" algn="just">
              <a:lnSpc>
                <a:spcPct val="150000"/>
              </a:lnSpc>
            </a:pPr>
            <a:endParaRPr lang="en-US" sz="1800" dirty="0">
              <a:latin typeface="Times New Roman" panose="02020603050405020304" pitchFamily="18" charset="0"/>
              <a:cs typeface="Times New Roman" panose="02020603050405020304" pitchFamily="18" charset="0"/>
            </a:endParaRPr>
          </a:p>
          <a:p>
            <a:pPr lvl="1" algn="just">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6" name="Slide Number Placeholder 5"/>
          <p:cNvSpPr>
            <a:spLocks noGrp="1"/>
          </p:cNvSpPr>
          <p:nvPr>
            <p:ph type="sldNum" sz="quarter" idx="12"/>
          </p:nvPr>
        </p:nvSpPr>
        <p:spPr/>
        <p:txBody>
          <a:bodyPr/>
          <a:lstStyle/>
          <a:p>
            <a:fld id="{0FF54DE5-C571-48E8-A5BC-B369434E2F44}" type="slidenum">
              <a:rPr lang="en-US" smtClean="0"/>
              <a:t>13</a:t>
            </a:fld>
            <a:endParaRPr lang="en-US" dirty="0"/>
          </a:p>
        </p:txBody>
      </p:sp>
    </p:spTree>
    <p:extLst>
      <p:ext uri="{BB962C8B-B14F-4D97-AF65-F5344CB8AC3E}">
        <p14:creationId xmlns:p14="http://schemas.microsoft.com/office/powerpoint/2010/main" val="96547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Raspberry Pi</a:t>
            </a:r>
          </a:p>
        </p:txBody>
      </p:sp>
      <p:sp>
        <p:nvSpPr>
          <p:cNvPr id="3" name="Content Placeholder 2"/>
          <p:cNvSpPr>
            <a:spLocks noGrp="1"/>
          </p:cNvSpPr>
          <p:nvPr>
            <p:ph idx="1"/>
          </p:nvPr>
        </p:nvSpPr>
        <p:spPr>
          <a:xfrm>
            <a:off x="711200" y="1478756"/>
            <a:ext cx="9982200" cy="4572000"/>
          </a:xfrm>
        </p:spPr>
        <p:txBody>
          <a:bodyPr>
            <a:normAutofit/>
          </a:bodyPr>
          <a:lstStyle/>
          <a:p>
            <a:pPr lvl="1" algn="just">
              <a:lnSpc>
                <a:spcPct val="150000"/>
              </a:lnSpc>
            </a:pPr>
            <a:r>
              <a:rPr lang="en-US" sz="1800" dirty="0">
                <a:latin typeface="Times New Roman" panose="02020603050405020304" pitchFamily="18" charset="0"/>
                <a:cs typeface="Times New Roman" panose="02020603050405020304" pitchFamily="18" charset="0"/>
              </a:rPr>
              <a:t>It does not replace your computer, since the Ethernet is only a 10/100 and the processor is not as fast, it is time consuming to download and install software and is unable to do any complex multitasking.</a:t>
            </a:r>
          </a:p>
          <a:p>
            <a:pPr lvl="1" algn="just">
              <a:lnSpc>
                <a:spcPct val="150000"/>
              </a:lnSpc>
            </a:pPr>
            <a:r>
              <a:rPr lang="en-US" sz="1800" dirty="0">
                <a:latin typeface="Times New Roman" panose="02020603050405020304" pitchFamily="18" charset="0"/>
                <a:cs typeface="Times New Roman" panose="02020603050405020304" pitchFamily="18" charset="0"/>
              </a:rPr>
              <a:t>Not compatible with other operating systems such as Windows (There are currently 1.3 billion Windows users around the world.)</a:t>
            </a:r>
          </a:p>
          <a:p>
            <a:pPr lvl="1" algn="just">
              <a:lnSpc>
                <a:spcPct val="150000"/>
              </a:lnSpc>
            </a:pPr>
            <a:r>
              <a:rPr lang="en-US" sz="1800" dirty="0">
                <a:latin typeface="Times New Roman" panose="02020603050405020304" pitchFamily="18" charset="0"/>
                <a:cs typeface="Times New Roman" panose="02020603050405020304" pitchFamily="18" charset="0"/>
              </a:rPr>
              <a:t>This product will not be useful for bigger businesses that already have big servers, which would already do everything that the Raspberry Pi does, so it would not be worth it to take the time to get someone to put it together.</a:t>
            </a:r>
          </a:p>
        </p:txBody>
      </p:sp>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6" name="Slide Number Placeholder 5"/>
          <p:cNvSpPr>
            <a:spLocks noGrp="1"/>
          </p:cNvSpPr>
          <p:nvPr>
            <p:ph type="sldNum" sz="quarter" idx="12"/>
          </p:nvPr>
        </p:nvSpPr>
        <p:spPr/>
        <p:txBody>
          <a:bodyPr/>
          <a:lstStyle/>
          <a:p>
            <a:fld id="{0FF54DE5-C571-48E8-A5BC-B369434E2F44}" type="slidenum">
              <a:rPr lang="en-US" smtClean="0"/>
              <a:t>14</a:t>
            </a:fld>
            <a:endParaRPr lang="en-US" dirty="0"/>
          </a:p>
        </p:txBody>
      </p:sp>
    </p:spTree>
    <p:extLst>
      <p:ext uri="{BB962C8B-B14F-4D97-AF65-F5344CB8AC3E}">
        <p14:creationId xmlns:p14="http://schemas.microsoft.com/office/powerpoint/2010/main" val="150379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pic>
        <p:nvPicPr>
          <p:cNvPr id="3" name="Content Placeholder 1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014" y="4555340"/>
            <a:ext cx="1569789" cy="1631790"/>
          </a:xfrm>
          <a:prstGeom prst="rect">
            <a:avLst/>
          </a:prstGeom>
        </p:spPr>
      </p:pic>
      <p:pic>
        <p:nvPicPr>
          <p:cNvPr id="4" name="Picture 3" descr="E:\Project\Sem-8\Images\Software learn\eclipse-800x426.png"/>
          <p:cNvPicPr/>
          <p:nvPr/>
        </p:nvPicPr>
        <p:blipFill rotWithShape="1">
          <a:blip r:embed="rId3" cstate="print">
            <a:extLst>
              <a:ext uri="{28A0092B-C50C-407E-A947-70E740481C1C}">
                <a14:useLocalDpi xmlns:a14="http://schemas.microsoft.com/office/drawing/2010/main" val="0"/>
              </a:ext>
            </a:extLst>
          </a:blip>
          <a:srcRect t="20834" b="26042"/>
          <a:stretch/>
        </p:blipFill>
        <p:spPr bwMode="auto">
          <a:xfrm>
            <a:off x="1322344" y="1642250"/>
            <a:ext cx="1419017" cy="742221"/>
          </a:xfrm>
          <a:prstGeom prst="rect">
            <a:avLst/>
          </a:prstGeom>
          <a:noFill/>
          <a:ln>
            <a:noFill/>
          </a:ln>
          <a:extLst>
            <a:ext uri="{53640926-AAD7-44D8-BBD7-CCE9431645EC}">
              <a14:shadowObscured xmlns:a14="http://schemas.microsoft.com/office/drawing/2010/main"/>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7770" y="4927944"/>
            <a:ext cx="1791688" cy="7717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990" y="1779399"/>
            <a:ext cx="1601114" cy="160111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614" y="1711409"/>
            <a:ext cx="1303073" cy="130307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8345" y="1725914"/>
            <a:ext cx="1214318" cy="121431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08993" y="3404791"/>
            <a:ext cx="1776982" cy="1059354"/>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5299" y="3592538"/>
            <a:ext cx="1778989" cy="85630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80468" y="1830166"/>
            <a:ext cx="1113158" cy="824561"/>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5115" y="4806070"/>
            <a:ext cx="2497854" cy="1209180"/>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77748" y="2867154"/>
            <a:ext cx="1858604" cy="961247"/>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99345" y="4185202"/>
            <a:ext cx="1493045" cy="136507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6213" y="3486043"/>
            <a:ext cx="3022910" cy="1069297"/>
          </a:xfrm>
          <a:prstGeom prst="rect">
            <a:avLst/>
          </a:prstGeom>
        </p:spPr>
      </p:pic>
      <p:pic>
        <p:nvPicPr>
          <p:cNvPr id="16" name="Picture 15"/>
          <p:cNvPicPr>
            <a:picLocks noChangeAspect="1"/>
          </p:cNvPicPr>
          <p:nvPr/>
        </p:nvPicPr>
        <p:blipFill rotWithShape="1">
          <a:blip r:embed="rId15">
            <a:extLst>
              <a:ext uri="{28A0092B-C50C-407E-A947-70E740481C1C}">
                <a14:useLocalDpi xmlns:a14="http://schemas.microsoft.com/office/drawing/2010/main" val="0"/>
              </a:ext>
            </a:extLst>
          </a:blip>
          <a:srcRect l="15847" t="10119" r="8230" b="6488"/>
          <a:stretch/>
        </p:blipFill>
        <p:spPr>
          <a:xfrm>
            <a:off x="9328352" y="4503269"/>
            <a:ext cx="1556117" cy="1132895"/>
          </a:xfrm>
          <a:prstGeom prst="rect">
            <a:avLst/>
          </a:prstGeom>
        </p:spPr>
      </p:pic>
      <p:pic>
        <p:nvPicPr>
          <p:cNvPr id="17" name="Content Placeholder 1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27315" y="2685355"/>
            <a:ext cx="1758267" cy="843968"/>
          </a:xfrm>
          <a:prstGeom prst="rect">
            <a:avLst/>
          </a:prstGeom>
        </p:spPr>
      </p:pic>
      <p:pic>
        <p:nvPicPr>
          <p:cNvPr id="18" name="Picture 17" descr="E:\Project\Sem-8\Images\Software learn\jsp.jpg"/>
          <p:cNvPicPr/>
          <p:nvPr/>
        </p:nvPicPr>
        <p:blipFill rotWithShape="1">
          <a:blip r:embed="rId17">
            <a:extLst>
              <a:ext uri="{28A0092B-C50C-407E-A947-70E740481C1C}">
                <a14:useLocalDpi xmlns:a14="http://schemas.microsoft.com/office/drawing/2010/main" val="0"/>
              </a:ext>
            </a:extLst>
          </a:blip>
          <a:srcRect l="-695" t="10417" r="695" b="14582"/>
          <a:stretch/>
        </p:blipFill>
        <p:spPr bwMode="auto">
          <a:xfrm>
            <a:off x="4524122" y="1560849"/>
            <a:ext cx="1648118" cy="1231754"/>
          </a:xfrm>
          <a:prstGeom prst="rect">
            <a:avLst/>
          </a:prstGeom>
          <a:noFill/>
          <a:ln>
            <a:noFill/>
          </a:ln>
          <a:extLst>
            <a:ext uri="{53640926-AAD7-44D8-BBD7-CCE9431645EC}">
              <a14:shadowObscured xmlns:a14="http://schemas.microsoft.com/office/drawing/2010/main"/>
            </a:ext>
          </a:extLst>
        </p:spPr>
      </p:pic>
      <p:sp>
        <p:nvSpPr>
          <p:cNvPr id="19" name="Date Placeholder 18"/>
          <p:cNvSpPr>
            <a:spLocks noGrp="1"/>
          </p:cNvSpPr>
          <p:nvPr>
            <p:ph type="dt" sz="half" idx="10"/>
          </p:nvPr>
        </p:nvSpPr>
        <p:spPr/>
        <p:txBody>
          <a:bodyPr/>
          <a:lstStyle/>
          <a:p>
            <a:r>
              <a:rPr lang="en-US" dirty="0"/>
              <a:t>15/5/2016</a:t>
            </a:r>
          </a:p>
        </p:txBody>
      </p:sp>
      <p:sp>
        <p:nvSpPr>
          <p:cNvPr id="20" name="Footer Placeholder 19"/>
          <p:cNvSpPr>
            <a:spLocks noGrp="1"/>
          </p:cNvSpPr>
          <p:nvPr>
            <p:ph type="ftr" sz="quarter" idx="11"/>
          </p:nvPr>
        </p:nvSpPr>
        <p:spPr/>
        <p:txBody>
          <a:bodyPr/>
          <a:lstStyle/>
          <a:p>
            <a:r>
              <a:rPr lang="en-US" dirty="0"/>
              <a:t>VATSAL N SHAH : IOT ROBOT</a:t>
            </a:r>
          </a:p>
        </p:txBody>
      </p:sp>
      <p:sp>
        <p:nvSpPr>
          <p:cNvPr id="21" name="Slide Number Placeholder 20"/>
          <p:cNvSpPr>
            <a:spLocks noGrp="1"/>
          </p:cNvSpPr>
          <p:nvPr>
            <p:ph type="sldNum" sz="quarter" idx="12"/>
          </p:nvPr>
        </p:nvSpPr>
        <p:spPr/>
        <p:txBody>
          <a:bodyPr/>
          <a:lstStyle/>
          <a:p>
            <a:fld id="{0FF54DE5-C571-48E8-A5BC-B369434E2F44}" type="slidenum">
              <a:rPr lang="en-US" smtClean="0"/>
              <a:t>15</a:t>
            </a:fld>
            <a:endParaRPr lang="en-US" dirty="0"/>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Implemented System</a:t>
            </a:r>
          </a:p>
        </p:txBody>
      </p:sp>
      <p:sp>
        <p:nvSpPr>
          <p:cNvPr id="3" name="Content Placeholder 2"/>
          <p:cNvSpPr>
            <a:spLocks noGrp="1"/>
          </p:cNvSpPr>
          <p:nvPr>
            <p:ph idx="1"/>
          </p:nvPr>
        </p:nvSpPr>
        <p:spPr>
          <a:xfrm>
            <a:off x="1104900" y="1600200"/>
            <a:ext cx="7658100" cy="2882900"/>
          </a:xfrm>
        </p:spPr>
        <p:txBody>
          <a:bodyPr>
            <a:normAutofit/>
          </a:bodyPr>
          <a:lstStyle/>
          <a:p>
            <a:pPr algn="just"/>
            <a:r>
              <a:rPr lang="en-IN" sz="1800" dirty="0">
                <a:latin typeface="Times New Roman" panose="02020603050405020304" pitchFamily="18" charset="0"/>
                <a:cs typeface="Times New Roman" panose="02020603050405020304" pitchFamily="18" charset="0"/>
              </a:rPr>
              <a:t>The system is implemented with Laser cutting tool and 3D printing tool. </a:t>
            </a:r>
          </a:p>
          <a:p>
            <a:pPr algn="just"/>
            <a:r>
              <a:rPr lang="en-IN" sz="1800" dirty="0">
                <a:latin typeface="Times New Roman" panose="02020603050405020304" pitchFamily="18" charset="0"/>
                <a:cs typeface="Times New Roman" panose="02020603050405020304" pitchFamily="18" charset="0"/>
              </a:rPr>
              <a:t>Robot chassis is designed with Laser cutting and Ultrasonic sensor and Camera case is designed with 3D priming.</a:t>
            </a:r>
          </a:p>
          <a:p>
            <a:pPr algn="just"/>
            <a:r>
              <a:rPr lang="en-IN" sz="1800" dirty="0">
                <a:latin typeface="Times New Roman" panose="02020603050405020304" pitchFamily="18" charset="0"/>
                <a:cs typeface="Times New Roman" panose="02020603050405020304" pitchFamily="18" charset="0"/>
              </a:rPr>
              <a:t>Using machine Ultimaker 2 case of Raspberry Pi camera is designed and working with it is shown below. </a:t>
            </a:r>
          </a:p>
          <a:p>
            <a:pPr algn="just"/>
            <a:r>
              <a:rPr lang="en-IN" sz="1800" dirty="0">
                <a:latin typeface="Times New Roman" panose="02020603050405020304" pitchFamily="18" charset="0"/>
                <a:cs typeface="Times New Roman" panose="02020603050405020304" pitchFamily="18" charset="0"/>
              </a:rPr>
              <a:t>The full body requires time around 1 hours to print it. </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53500" y="1397317"/>
            <a:ext cx="3111500" cy="1828165"/>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8953500" y="3449637"/>
            <a:ext cx="3111500" cy="1828800"/>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104899" y="4045585"/>
            <a:ext cx="2311400" cy="2310765"/>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4448175" y="4045585"/>
            <a:ext cx="2076450" cy="2310765"/>
          </a:xfrm>
          <a:prstGeom prst="rect">
            <a:avLst/>
          </a:prstGeom>
        </p:spPr>
      </p:pic>
      <p:sp>
        <p:nvSpPr>
          <p:cNvPr id="8" name="Date Placeholder 7"/>
          <p:cNvSpPr>
            <a:spLocks noGrp="1"/>
          </p:cNvSpPr>
          <p:nvPr>
            <p:ph type="dt" sz="half" idx="10"/>
          </p:nvPr>
        </p:nvSpPr>
        <p:spPr/>
        <p:txBody>
          <a:bodyPr/>
          <a:lstStyle/>
          <a:p>
            <a:r>
              <a:rPr lang="en-US" dirty="0"/>
              <a:t>15/5/2016</a:t>
            </a:r>
          </a:p>
        </p:txBody>
      </p:sp>
      <p:sp>
        <p:nvSpPr>
          <p:cNvPr id="9" name="Footer Placeholder 8"/>
          <p:cNvSpPr>
            <a:spLocks noGrp="1"/>
          </p:cNvSpPr>
          <p:nvPr>
            <p:ph type="ftr" sz="quarter" idx="11"/>
          </p:nvPr>
        </p:nvSpPr>
        <p:spPr/>
        <p:txBody>
          <a:bodyPr/>
          <a:lstStyle/>
          <a:p>
            <a:r>
              <a:rPr lang="en-US" dirty="0"/>
              <a:t>VATSAL N SHAH : IOT ROBOT</a:t>
            </a:r>
          </a:p>
        </p:txBody>
      </p:sp>
      <p:sp>
        <p:nvSpPr>
          <p:cNvPr id="10" name="Slide Number Placeholder 9"/>
          <p:cNvSpPr>
            <a:spLocks noGrp="1"/>
          </p:cNvSpPr>
          <p:nvPr>
            <p:ph type="sldNum" sz="quarter" idx="12"/>
          </p:nvPr>
        </p:nvSpPr>
        <p:spPr/>
        <p:txBody>
          <a:bodyPr/>
          <a:lstStyle/>
          <a:p>
            <a:fld id="{0FF54DE5-C571-48E8-A5BC-B369434E2F44}" type="slidenum">
              <a:rPr lang="en-US" smtClean="0"/>
              <a:t>16</a:t>
            </a:fld>
            <a:endParaRPr lang="en-US" dirty="0"/>
          </a:p>
        </p:txBody>
      </p:sp>
    </p:spTree>
    <p:extLst>
      <p:ext uri="{BB962C8B-B14F-4D97-AF65-F5344CB8AC3E}">
        <p14:creationId xmlns:p14="http://schemas.microsoft.com/office/powerpoint/2010/main" val="63824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5" name="Text Placeholder 4"/>
          <p:cNvSpPr>
            <a:spLocks noGrp="1"/>
          </p:cNvSpPr>
          <p:nvPr>
            <p:ph type="body" sz="quarter" idx="3"/>
          </p:nvPr>
        </p:nvSpPr>
        <p:spPr>
          <a:xfrm>
            <a:off x="6166110" y="1386681"/>
            <a:ext cx="4919472" cy="823912"/>
          </a:xfrm>
        </p:spPr>
        <p:txBody>
          <a:bodyPr/>
          <a:lstStyle/>
          <a:p>
            <a:r>
              <a:rPr lang="en-US" dirty="0">
                <a:latin typeface="Times New Roman" panose="02020603050405020304" pitchFamily="18" charset="0"/>
                <a:cs typeface="Times New Roman" panose="02020603050405020304" pitchFamily="18" charset="0"/>
              </a:rPr>
              <a:t>Flow</a:t>
            </a:r>
            <a:r>
              <a:rPr lang="en-US" dirty="0"/>
              <a:t> Chart</a:t>
            </a:r>
          </a:p>
        </p:txBody>
      </p:sp>
      <p:sp>
        <p:nvSpPr>
          <p:cNvPr id="6" name="Content Placeholder 5"/>
          <p:cNvSpPr>
            <a:spLocks noGrp="1"/>
          </p:cNvSpPr>
          <p:nvPr>
            <p:ph sz="quarter" idx="4"/>
          </p:nvPr>
        </p:nvSpPr>
        <p:spPr/>
        <p:txBody>
          <a:bodyPr>
            <a:normAutofit/>
          </a:bodyPr>
          <a:lstStyle/>
          <a:p>
            <a:pPr algn="just"/>
            <a:r>
              <a:rPr lang="en-IN" sz="1800" dirty="0">
                <a:latin typeface="Times New Roman" panose="02020603050405020304" pitchFamily="18" charset="0"/>
                <a:cs typeface="Times New Roman" panose="02020603050405020304" pitchFamily="18" charset="0"/>
              </a:rPr>
              <a:t>The flow chart describe the necessary steps to execute once in the beginning, then when the Raspberry Pi turn on all the compilation files and video streaming file execute at its own using startup.sh file. </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graphicFrame>
        <p:nvGraphicFramePr>
          <p:cNvPr id="8" name="Diagram 7"/>
          <p:cNvGraphicFramePr/>
          <p:nvPr>
            <p:extLst>
              <p:ext uri="{D42A27DB-BD31-4B8C-83A1-F6EECF244321}">
                <p14:modId xmlns:p14="http://schemas.microsoft.com/office/powerpoint/2010/main" val="2304896219"/>
              </p:ext>
            </p:extLst>
          </p:nvPr>
        </p:nvGraphicFramePr>
        <p:xfrm>
          <a:off x="-176004" y="1447800"/>
          <a:ext cx="6795770" cy="5248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8"/>
          <p:cNvSpPr>
            <a:spLocks noGrp="1"/>
          </p:cNvSpPr>
          <p:nvPr>
            <p:ph type="dt" sz="half" idx="10"/>
          </p:nvPr>
        </p:nvSpPr>
        <p:spPr/>
        <p:txBody>
          <a:bodyPr/>
          <a:lstStyle/>
          <a:p>
            <a:r>
              <a:rPr lang="en-US" dirty="0"/>
              <a:t>15/5/2016</a:t>
            </a:r>
          </a:p>
        </p:txBody>
      </p:sp>
      <p:sp>
        <p:nvSpPr>
          <p:cNvPr id="10" name="Footer Placeholder 9"/>
          <p:cNvSpPr>
            <a:spLocks noGrp="1"/>
          </p:cNvSpPr>
          <p:nvPr>
            <p:ph type="ftr" sz="quarter" idx="11"/>
          </p:nvPr>
        </p:nvSpPr>
        <p:spPr/>
        <p:txBody>
          <a:bodyPr/>
          <a:lstStyle/>
          <a:p>
            <a:r>
              <a:rPr lang="en-US" dirty="0"/>
              <a:t>VATSAL N SHAH : IOT ROBOT</a:t>
            </a:r>
          </a:p>
        </p:txBody>
      </p:sp>
      <p:sp>
        <p:nvSpPr>
          <p:cNvPr id="11" name="Slide Number Placeholder 10"/>
          <p:cNvSpPr>
            <a:spLocks noGrp="1"/>
          </p:cNvSpPr>
          <p:nvPr>
            <p:ph type="sldNum" sz="quarter" idx="12"/>
          </p:nvPr>
        </p:nvSpPr>
        <p:spPr/>
        <p:txBody>
          <a:bodyPr/>
          <a:lstStyle/>
          <a:p>
            <a:fld id="{0FF54DE5-C571-48E8-A5BC-B369434E2F44}" type="slidenum">
              <a:rPr lang="en-US" smtClean="0"/>
              <a:t>17</a:t>
            </a:fld>
            <a:endParaRPr lang="en-US" dirty="0"/>
          </a:p>
        </p:txBody>
      </p:sp>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Results</a:t>
            </a:r>
          </a:p>
        </p:txBody>
      </p:sp>
      <p:graphicFrame>
        <p:nvGraphicFramePr>
          <p:cNvPr id="5" name="Content Placeholder 161"/>
          <p:cNvGraphicFramePr>
            <a:graphicFrameLocks/>
          </p:cNvGraphicFramePr>
          <p:nvPr>
            <p:extLst>
              <p:ext uri="{D42A27DB-BD31-4B8C-83A1-F6EECF244321}">
                <p14:modId xmlns:p14="http://schemas.microsoft.com/office/powerpoint/2010/main" val="3108561792"/>
              </p:ext>
            </p:extLst>
          </p:nvPr>
        </p:nvGraphicFramePr>
        <p:xfrm>
          <a:off x="1094584" y="1700391"/>
          <a:ext cx="4734706" cy="2742740"/>
        </p:xfrm>
        <a:graphic>
          <a:graphicData uri="http://schemas.openxmlformats.org/drawingml/2006/table">
            <a:tbl>
              <a:tblPr firstRow="1" firstCol="1" bandRow="1">
                <a:tableStyleId>{3B4B98B0-60AC-42C2-AFA5-B58CD77FA1E5}</a:tableStyleId>
              </a:tblPr>
              <a:tblGrid>
                <a:gridCol w="713995">
                  <a:extLst>
                    <a:ext uri="{9D8B030D-6E8A-4147-A177-3AD203B41FA5}">
                      <a16:colId xmlns:a16="http://schemas.microsoft.com/office/drawing/2014/main" val="20000"/>
                    </a:ext>
                  </a:extLst>
                </a:gridCol>
                <a:gridCol w="2512945">
                  <a:extLst>
                    <a:ext uri="{9D8B030D-6E8A-4147-A177-3AD203B41FA5}">
                      <a16:colId xmlns:a16="http://schemas.microsoft.com/office/drawing/2014/main" val="20001"/>
                    </a:ext>
                  </a:extLst>
                </a:gridCol>
                <a:gridCol w="1507766">
                  <a:extLst>
                    <a:ext uri="{9D8B030D-6E8A-4147-A177-3AD203B41FA5}">
                      <a16:colId xmlns:a16="http://schemas.microsoft.com/office/drawing/2014/main" val="20002"/>
                    </a:ext>
                  </a:extLst>
                </a:gridCol>
              </a:tblGrid>
              <a:tr h="398446">
                <a:tc>
                  <a:txBody>
                    <a:bodyPr/>
                    <a:lstStyle/>
                    <a:p>
                      <a:pPr marL="0" marR="0" algn="just">
                        <a:lnSpc>
                          <a:spcPct val="150000"/>
                        </a:lnSpc>
                        <a:spcBef>
                          <a:spcPts val="0"/>
                        </a:spcBef>
                        <a:spcAft>
                          <a:spcPts val="0"/>
                        </a:spcAft>
                      </a:pPr>
                      <a:r>
                        <a:rPr lang="en-US" sz="1600" dirty="0">
                          <a:effectLst/>
                        </a:rPr>
                        <a:t>No.</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50000"/>
                        </a:lnSpc>
                        <a:spcBef>
                          <a:spcPts val="0"/>
                        </a:spcBef>
                        <a:spcAft>
                          <a:spcPts val="0"/>
                        </a:spcAft>
                      </a:pPr>
                      <a:r>
                        <a:rPr lang="en-US" sz="1600" dirty="0">
                          <a:effectLst/>
                        </a:rPr>
                        <a:t>Test case description </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50000"/>
                        </a:lnSpc>
                        <a:spcBef>
                          <a:spcPts val="0"/>
                        </a:spcBef>
                        <a:spcAft>
                          <a:spcPts val="0"/>
                        </a:spcAft>
                      </a:pPr>
                      <a:r>
                        <a:rPr lang="en-US" sz="1600" dirty="0">
                          <a:effectLst/>
                        </a:rPr>
                        <a:t>Test Result </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extLst>
                  <a:ext uri="{0D108BD9-81ED-4DB2-BD59-A6C34878D82A}">
                    <a16:rowId xmlns:a16="http://schemas.microsoft.com/office/drawing/2014/main" val="10000"/>
                  </a:ext>
                </a:extLst>
              </a:tr>
              <a:tr h="305475">
                <a:tc>
                  <a:txBody>
                    <a:bodyPr/>
                    <a:lstStyle/>
                    <a:p>
                      <a:pPr marL="0" marR="0" algn="just">
                        <a:spcBef>
                          <a:spcPts val="0"/>
                        </a:spcBef>
                        <a:spcAft>
                          <a:spcPts val="0"/>
                        </a:spcAft>
                      </a:pPr>
                      <a:r>
                        <a:rPr lang="en-GB" sz="1600" dirty="0">
                          <a:effectLst/>
                        </a:rPr>
                        <a:t>1</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en-US" sz="1600" dirty="0">
                          <a:effectLst/>
                        </a:rPr>
                        <a:t>Webcam Video display</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1"/>
                  </a:ext>
                </a:extLst>
              </a:tr>
              <a:tr h="278653">
                <a:tc>
                  <a:txBody>
                    <a:bodyPr/>
                    <a:lstStyle/>
                    <a:p>
                      <a:pPr marL="0" marR="0" algn="just">
                        <a:spcBef>
                          <a:spcPts val="0"/>
                        </a:spcBef>
                        <a:spcAft>
                          <a:spcPts val="0"/>
                        </a:spcAft>
                      </a:pPr>
                      <a:r>
                        <a:rPr lang="en-GB" sz="1600" dirty="0">
                          <a:effectLst/>
                        </a:rPr>
                        <a:t>2</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Move Forward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2"/>
                  </a:ext>
                </a:extLst>
              </a:tr>
              <a:tr h="278653">
                <a:tc>
                  <a:txBody>
                    <a:bodyPr/>
                    <a:lstStyle/>
                    <a:p>
                      <a:pPr marL="0" marR="0" algn="just">
                        <a:spcBef>
                          <a:spcPts val="0"/>
                        </a:spcBef>
                        <a:spcAft>
                          <a:spcPts val="0"/>
                        </a:spcAft>
                      </a:pPr>
                      <a:r>
                        <a:rPr lang="en-GB" sz="1600" dirty="0">
                          <a:effectLst/>
                        </a:rPr>
                        <a:t>3</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Move Reverse</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3"/>
                  </a:ext>
                </a:extLst>
              </a:tr>
              <a:tr h="278653">
                <a:tc>
                  <a:txBody>
                    <a:bodyPr/>
                    <a:lstStyle/>
                    <a:p>
                      <a:pPr marL="0" marR="0" algn="just">
                        <a:spcBef>
                          <a:spcPts val="0"/>
                        </a:spcBef>
                        <a:spcAft>
                          <a:spcPts val="0"/>
                        </a:spcAft>
                      </a:pPr>
                      <a:r>
                        <a:rPr lang="en-GB" sz="1600" dirty="0">
                          <a:effectLst/>
                        </a:rPr>
                        <a:t>4</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Turn Left</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4"/>
                  </a:ext>
                </a:extLst>
              </a:tr>
              <a:tr h="278653">
                <a:tc>
                  <a:txBody>
                    <a:bodyPr/>
                    <a:lstStyle/>
                    <a:p>
                      <a:pPr marL="0" marR="0" algn="just">
                        <a:spcBef>
                          <a:spcPts val="0"/>
                        </a:spcBef>
                        <a:spcAft>
                          <a:spcPts val="0"/>
                        </a:spcAft>
                      </a:pPr>
                      <a:r>
                        <a:rPr lang="en-GB" sz="1600" dirty="0">
                          <a:effectLst/>
                        </a:rPr>
                        <a:t>5</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Turn Right</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5"/>
                  </a:ext>
                </a:extLst>
              </a:tr>
              <a:tr h="313257">
                <a:tc>
                  <a:txBody>
                    <a:bodyPr/>
                    <a:lstStyle/>
                    <a:p>
                      <a:pPr marL="0" marR="0" algn="just">
                        <a:spcBef>
                          <a:spcPts val="0"/>
                        </a:spcBef>
                        <a:spcAft>
                          <a:spcPts val="0"/>
                        </a:spcAft>
                      </a:pPr>
                      <a:r>
                        <a:rPr lang="en-GB" sz="1600" dirty="0">
                          <a:effectLst/>
                        </a:rPr>
                        <a:t>6</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en-US" sz="1600" dirty="0">
                          <a:effectLst/>
                        </a:rPr>
                        <a:t>Stop</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6"/>
                  </a:ext>
                </a:extLst>
              </a:tr>
              <a:tr h="305475">
                <a:tc>
                  <a:txBody>
                    <a:bodyPr/>
                    <a:lstStyle/>
                    <a:p>
                      <a:pPr marL="0" marR="0" algn="just">
                        <a:lnSpc>
                          <a:spcPct val="115000"/>
                        </a:lnSpc>
                        <a:spcBef>
                          <a:spcPts val="0"/>
                        </a:spcBef>
                        <a:spcAft>
                          <a:spcPts val="0"/>
                        </a:spcAft>
                      </a:pPr>
                      <a:r>
                        <a:rPr lang="en-US" sz="1600" dirty="0">
                          <a:effectLst/>
                        </a:rPr>
                        <a:t>7</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15000"/>
                        </a:lnSpc>
                        <a:spcBef>
                          <a:spcPts val="0"/>
                        </a:spcBef>
                        <a:spcAft>
                          <a:spcPts val="0"/>
                        </a:spcAft>
                      </a:pPr>
                      <a:r>
                        <a:rPr lang="en-US" sz="1600" dirty="0">
                          <a:effectLst/>
                        </a:rPr>
                        <a:t>Ultrasonic sensor reading</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7"/>
                  </a:ext>
                </a:extLst>
              </a:tr>
              <a:tr h="305475">
                <a:tc>
                  <a:txBody>
                    <a:bodyPr/>
                    <a:lstStyle/>
                    <a:p>
                      <a:pPr marL="0" marR="0" algn="just">
                        <a:lnSpc>
                          <a:spcPct val="115000"/>
                        </a:lnSpc>
                        <a:spcBef>
                          <a:spcPts val="0"/>
                        </a:spcBef>
                        <a:spcAft>
                          <a:spcPts val="0"/>
                        </a:spcAft>
                      </a:pPr>
                      <a:r>
                        <a:rPr lang="en-US" sz="1600" dirty="0">
                          <a:effectLst/>
                        </a:rPr>
                        <a:t>8</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15000"/>
                        </a:lnSpc>
                        <a:spcBef>
                          <a:spcPts val="0"/>
                        </a:spcBef>
                        <a:spcAft>
                          <a:spcPts val="0"/>
                        </a:spcAft>
                      </a:pPr>
                      <a:r>
                        <a:rPr lang="en-US" sz="1600" dirty="0">
                          <a:effectLst/>
                        </a:rPr>
                        <a:t>IR Sensor reading </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8"/>
                  </a:ext>
                </a:extLst>
              </a:tr>
            </a:tbl>
          </a:graphicData>
        </a:graphic>
      </p:graphicFrame>
      <p:grpSp>
        <p:nvGrpSpPr>
          <p:cNvPr id="43" name="Group 42"/>
          <p:cNvGrpSpPr/>
          <p:nvPr/>
        </p:nvGrpSpPr>
        <p:grpSpPr>
          <a:xfrm>
            <a:off x="6327896" y="1562209"/>
            <a:ext cx="4968771" cy="5032957"/>
            <a:chOff x="26740341" y="4825383"/>
            <a:chExt cx="4968771" cy="5032957"/>
          </a:xfrm>
        </p:grpSpPr>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0096" y="6611035"/>
              <a:ext cx="4939016" cy="3247305"/>
            </a:xfrm>
            <a:prstGeom prst="rect">
              <a:avLst/>
            </a:prstGeom>
          </p:spPr>
        </p:pic>
        <p:grpSp>
          <p:nvGrpSpPr>
            <p:cNvPr id="45" name="Group 44"/>
            <p:cNvGrpSpPr/>
            <p:nvPr/>
          </p:nvGrpSpPr>
          <p:grpSpPr>
            <a:xfrm>
              <a:off x="26740341" y="4825383"/>
              <a:ext cx="4875988" cy="4234234"/>
              <a:chOff x="26740341" y="4825383"/>
              <a:chExt cx="4875988" cy="4234234"/>
            </a:xfrm>
          </p:grpSpPr>
          <p:sp>
            <p:nvSpPr>
              <p:cNvPr id="46" name="TextBox 343"/>
              <p:cNvSpPr txBox="1"/>
              <p:nvPr/>
            </p:nvSpPr>
            <p:spPr>
              <a:xfrm flipH="1">
                <a:off x="27566238" y="7181067"/>
                <a:ext cx="236516" cy="338554"/>
              </a:xfrm>
              <a:prstGeom prst="rect">
                <a:avLst/>
              </a:prstGeom>
              <a:noFill/>
            </p:spPr>
            <p:txBody>
              <a:bodyPr wrap="square" rtlCol="0">
                <a:spAutoFit/>
              </a:bodyPr>
              <a:lstStyle/>
              <a:p>
                <a:pPr marL="0" marR="0" algn="ctr">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47" name="TextBox 343"/>
              <p:cNvSpPr txBox="1"/>
              <p:nvPr/>
            </p:nvSpPr>
            <p:spPr>
              <a:xfrm flipH="1">
                <a:off x="28430626" y="7162072"/>
                <a:ext cx="236516" cy="338554"/>
              </a:xfrm>
              <a:prstGeom prst="rect">
                <a:avLst/>
              </a:prstGeom>
              <a:noFill/>
            </p:spPr>
            <p:txBody>
              <a:bodyPr wrap="square" rtlCol="0">
                <a:spAutoFit/>
              </a:bodyPr>
              <a:lstStyle/>
              <a:p>
                <a:pPr marL="0" marR="0" algn="ctr">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48" name="TextBox 343"/>
              <p:cNvSpPr txBox="1"/>
              <p:nvPr/>
            </p:nvSpPr>
            <p:spPr>
              <a:xfrm flipH="1">
                <a:off x="30384243" y="7141024"/>
                <a:ext cx="236516"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9" name="TextBox 343"/>
              <p:cNvSpPr txBox="1"/>
              <p:nvPr/>
            </p:nvSpPr>
            <p:spPr>
              <a:xfrm flipH="1">
                <a:off x="29594558" y="7158870"/>
                <a:ext cx="236516" cy="338554"/>
              </a:xfrm>
              <a:prstGeom prst="rect">
                <a:avLst/>
              </a:prstGeom>
              <a:noFill/>
            </p:spPr>
            <p:txBody>
              <a:bodyPr wrap="square" rtlCol="0">
                <a:spAutoFit/>
              </a:bodyPr>
              <a:lstStyle/>
              <a:p>
                <a:pPr marL="0" marR="0" algn="ctr">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4</a:t>
                </a:r>
              </a:p>
            </p:txBody>
          </p:sp>
          <p:sp>
            <p:nvSpPr>
              <p:cNvPr id="50" name="TextBox 343"/>
              <p:cNvSpPr txBox="1"/>
              <p:nvPr/>
            </p:nvSpPr>
            <p:spPr>
              <a:xfrm flipH="1">
                <a:off x="31173928" y="7162072"/>
                <a:ext cx="236516"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1" name="TextBox 343"/>
              <p:cNvSpPr txBox="1"/>
              <p:nvPr/>
            </p:nvSpPr>
            <p:spPr>
              <a:xfrm flipH="1">
                <a:off x="28705245" y="6922031"/>
                <a:ext cx="236516" cy="338554"/>
              </a:xfrm>
              <a:prstGeom prst="rect">
                <a:avLst/>
              </a:prstGeom>
              <a:noFill/>
            </p:spPr>
            <p:txBody>
              <a:bodyPr wrap="square" rtlCol="0">
                <a:spAutoFit/>
              </a:bodyPr>
              <a:lstStyle/>
              <a:p>
                <a:pPr marL="0" marR="0" algn="ctr">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8</a:t>
                </a:r>
              </a:p>
            </p:txBody>
          </p:sp>
          <p:sp>
            <p:nvSpPr>
              <p:cNvPr id="52" name="TextBox 343"/>
              <p:cNvSpPr txBox="1"/>
              <p:nvPr/>
            </p:nvSpPr>
            <p:spPr>
              <a:xfrm flipH="1">
                <a:off x="26751628" y="6890320"/>
                <a:ext cx="236516"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30329" y="4825383"/>
                <a:ext cx="2286000" cy="1419651"/>
              </a:xfrm>
              <a:prstGeom prst="rect">
                <a:avLst/>
              </a:prstGeom>
            </p:spPr>
          </p:pic>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40341" y="4853221"/>
                <a:ext cx="2286000" cy="1391813"/>
              </a:xfrm>
              <a:prstGeom prst="rect">
                <a:avLst/>
              </a:prstGeom>
            </p:spPr>
          </p:pic>
          <p:pic>
            <p:nvPicPr>
              <p:cNvPr id="55" name="Picture 54"/>
              <p:cNvPicPr>
                <a:picLocks noChangeAspect="1"/>
              </p:cNvPicPr>
              <p:nvPr/>
            </p:nvPicPr>
            <p:blipFill rotWithShape="1">
              <a:blip r:embed="rId5">
                <a:extLst>
                  <a:ext uri="{28A0092B-C50C-407E-A947-70E740481C1C}">
                    <a14:useLocalDpi xmlns:a14="http://schemas.microsoft.com/office/drawing/2010/main" val="0"/>
                  </a:ext>
                </a:extLst>
              </a:blip>
              <a:srcRect l="-692" t="5269" r="1626" b="1636"/>
              <a:stretch/>
            </p:blipFill>
            <p:spPr>
              <a:xfrm>
                <a:off x="26751628" y="7706305"/>
                <a:ext cx="2487976" cy="1353312"/>
              </a:xfrm>
              <a:prstGeom prst="rect">
                <a:avLst/>
              </a:prstGeom>
            </p:spPr>
          </p:pic>
        </p:grpSp>
      </p:grpSp>
      <p:sp>
        <p:nvSpPr>
          <p:cNvPr id="56" name="Date Placeholder 55"/>
          <p:cNvSpPr>
            <a:spLocks noGrp="1"/>
          </p:cNvSpPr>
          <p:nvPr>
            <p:ph type="dt" sz="half" idx="10"/>
          </p:nvPr>
        </p:nvSpPr>
        <p:spPr/>
        <p:txBody>
          <a:bodyPr/>
          <a:lstStyle/>
          <a:p>
            <a:r>
              <a:rPr lang="en-US" dirty="0"/>
              <a:t>15/5/2016</a:t>
            </a:r>
          </a:p>
        </p:txBody>
      </p:sp>
      <p:sp>
        <p:nvSpPr>
          <p:cNvPr id="57" name="Footer Placeholder 56"/>
          <p:cNvSpPr>
            <a:spLocks noGrp="1"/>
          </p:cNvSpPr>
          <p:nvPr>
            <p:ph type="ftr" sz="quarter" idx="11"/>
          </p:nvPr>
        </p:nvSpPr>
        <p:spPr/>
        <p:txBody>
          <a:bodyPr/>
          <a:lstStyle/>
          <a:p>
            <a:r>
              <a:rPr lang="en-US" dirty="0"/>
              <a:t>VATSAL N SHAH : IOT ROBOT</a:t>
            </a:r>
          </a:p>
        </p:txBody>
      </p:sp>
      <p:sp>
        <p:nvSpPr>
          <p:cNvPr id="58" name="Slide Number Placeholder 57"/>
          <p:cNvSpPr>
            <a:spLocks noGrp="1"/>
          </p:cNvSpPr>
          <p:nvPr>
            <p:ph type="sldNum" sz="quarter" idx="12"/>
          </p:nvPr>
        </p:nvSpPr>
        <p:spPr/>
        <p:txBody>
          <a:bodyPr/>
          <a:lstStyle/>
          <a:p>
            <a:fld id="{0FF54DE5-C571-48E8-A5BC-B369434E2F44}" type="slidenum">
              <a:rPr lang="en-US" smtClean="0"/>
              <a:t>18</a:t>
            </a:fld>
            <a:endParaRPr lang="en-US" dirty="0"/>
          </a:p>
        </p:txBody>
      </p:sp>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3" name="Content Placeholder 2"/>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During the course of the project I gained knowledge of Java I also gained knowledge of the Raspberry Pi technology and what the small computer is capable of. </a:t>
            </a:r>
          </a:p>
          <a:p>
            <a:pPr algn="just"/>
            <a:r>
              <a:rPr lang="en-US" sz="1800" dirty="0">
                <a:latin typeface="Times New Roman" panose="02020603050405020304" pitchFamily="18" charset="0"/>
                <a:cs typeface="Times New Roman" panose="02020603050405020304" pitchFamily="18" charset="0"/>
              </a:rPr>
              <a:t>After knowing the capabilities of raspberry pi and the applications it could have in the field of robotics, and IOT it actually has made me to think of doing more research work on the raspberry pi for the robotic and IOT applications. </a:t>
            </a:r>
          </a:p>
          <a:p>
            <a:pPr algn="just"/>
            <a:r>
              <a:rPr lang="en-US" sz="1800" dirty="0">
                <a:latin typeface="Times New Roman" panose="02020603050405020304" pitchFamily="18" charset="0"/>
                <a:cs typeface="Times New Roman" panose="02020603050405020304" pitchFamily="18" charset="0"/>
              </a:rPr>
              <a:t>The challenges that I faced during the course of the project were that of the time constrain, as I had to learn about the raspberry pi and then learn programming in Java and HTML. </a:t>
            </a:r>
          </a:p>
          <a:p>
            <a:pPr algn="just"/>
            <a:r>
              <a:rPr lang="en-US" sz="1800" dirty="0">
                <a:latin typeface="Times New Roman" panose="02020603050405020304" pitchFamily="18" charset="0"/>
                <a:cs typeface="Times New Roman" panose="02020603050405020304" pitchFamily="18" charset="0"/>
              </a:rPr>
              <a:t>Then during the programming of the server client interfaces the problems of calling functions with a button press. </a:t>
            </a:r>
          </a:p>
          <a:p>
            <a:pPr algn="just"/>
            <a:r>
              <a:rPr lang="en-US" sz="1800" dirty="0">
                <a:latin typeface="Times New Roman" panose="02020603050405020304" pitchFamily="18" charset="0"/>
                <a:cs typeface="Times New Roman" panose="02020603050405020304" pitchFamily="18" charset="0"/>
              </a:rPr>
              <a:t>One of the main challenges that No output comes when some functions are called from software side. </a:t>
            </a:r>
          </a:p>
          <a:p>
            <a:pPr algn="just"/>
            <a:r>
              <a:rPr lang="en-US" sz="1800" dirty="0">
                <a:latin typeface="Times New Roman" panose="02020603050405020304" pitchFamily="18" charset="0"/>
                <a:cs typeface="Times New Roman" panose="02020603050405020304" pitchFamily="18" charset="0"/>
              </a:rPr>
              <a:t>If given an opportunity to work again on the same technology i.e. the raspberry pi and IOT technology or on a project like this where the raspberry pi is used for any kind off application I would be happy to take it up.</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6" name="Slide Number Placeholder 5"/>
          <p:cNvSpPr>
            <a:spLocks noGrp="1"/>
          </p:cNvSpPr>
          <p:nvPr>
            <p:ph type="sldNum" sz="quarter" idx="12"/>
          </p:nvPr>
        </p:nvSpPr>
        <p:spPr/>
        <p:txBody>
          <a:bodyPr/>
          <a:lstStyle/>
          <a:p>
            <a:fld id="{0FF54DE5-C571-48E8-A5BC-B369434E2F44}" type="slidenum">
              <a:rPr lang="en-US" smtClean="0"/>
              <a:t>19</a:t>
            </a:fld>
            <a:endParaRPr lang="en-US" dirty="0"/>
          </a:p>
        </p:txBody>
      </p:sp>
    </p:spTree>
    <p:extLst>
      <p:ext uri="{BB962C8B-B14F-4D97-AF65-F5344CB8AC3E}">
        <p14:creationId xmlns:p14="http://schemas.microsoft.com/office/powerpoint/2010/main" val="42006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Abstract</a:t>
            </a:r>
          </a:p>
        </p:txBody>
      </p:sp>
      <p:sp>
        <p:nvSpPr>
          <p:cNvPr id="3" name="Content Placeholder 2"/>
          <p:cNvSpPr>
            <a:spLocks noGrp="1"/>
          </p:cNvSpPr>
          <p:nvPr>
            <p:ph idx="1"/>
          </p:nvPr>
        </p:nvSpPr>
        <p:spPr/>
        <p:txBody>
          <a:bodyPr>
            <a:noAutofit/>
          </a:bodyPr>
          <a:lstStyle/>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Purpose Of This Project Is To Control Robot With An Interface Board Of The Raspberry Pi, Sensors And Software To Full Fill Real Time Requirement.</a:t>
            </a: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Controlling DC Motors, Different Sensors, Camera Interfacing With Raspberry Pi Using Gpio Pins. </a:t>
            </a: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Live Streaming, Command The Robot Easily, Sends Data Of Different Sensors Which Works Automatically Or Control From Anywhere At Any Time.</a:t>
            </a: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Design Of The Website And Control Page Of Robot Is Done Using Java Tools And Html. This System Works On IOT Concept.</a:t>
            </a: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Will Enable Raspberry Pi To Be Used For More Robotic Applications And Cut Down The Cost For Building An IOT Robot.</a:t>
            </a:r>
          </a:p>
          <a:p>
            <a:pPr marL="457200" indent="-457200" algn="just">
              <a:lnSpc>
                <a:spcPct val="100000"/>
              </a:lnSpc>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7" name="Slide Number Placeholder 6"/>
          <p:cNvSpPr>
            <a:spLocks noGrp="1"/>
          </p:cNvSpPr>
          <p:nvPr>
            <p:ph type="sldNum" sz="quarter" idx="12"/>
          </p:nvPr>
        </p:nvSpPr>
        <p:spPr/>
        <p:txBody>
          <a:bodyPr/>
          <a:lstStyle/>
          <a:p>
            <a:fld id="{0FF54DE5-C571-48E8-A5BC-B369434E2F44}" type="slidenum">
              <a:rPr lang="en-US" smtClean="0"/>
              <a:t>2</a:t>
            </a:fld>
            <a:endParaRPr lang="en-US" dirty="0"/>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In the future this technology can be used in various different fields of work.</a:t>
            </a:r>
          </a:p>
          <a:p>
            <a:pPr algn="just"/>
            <a:r>
              <a:rPr lang="en-US" sz="1800" dirty="0">
                <a:latin typeface="Times New Roman" panose="02020603050405020304" pitchFamily="18" charset="0"/>
                <a:cs typeface="Times New Roman" panose="02020603050405020304" pitchFamily="18" charset="0"/>
              </a:rPr>
              <a:t>The robot can be made autonomous with the help of more sensor, gyroscope, compass and a GPS. So that it can be set to a target or a specific area where in can monitor. </a:t>
            </a:r>
          </a:p>
          <a:p>
            <a:pPr lvl="0" algn="just"/>
            <a:r>
              <a:rPr lang="en-US" sz="1800" dirty="0">
                <a:latin typeface="Times New Roman" panose="02020603050405020304" pitchFamily="18" charset="0"/>
                <a:cs typeface="Times New Roman" panose="02020603050405020304" pitchFamily="18" charset="0"/>
              </a:rPr>
              <a:t>Adding the Pneumatics design in Mechanical so robot can go up and down, can hold the object.</a:t>
            </a:r>
          </a:p>
          <a:p>
            <a:pPr lvl="0" algn="just"/>
            <a:r>
              <a:rPr lang="en-US" sz="1800" dirty="0">
                <a:latin typeface="Times New Roman" panose="02020603050405020304" pitchFamily="18" charset="0"/>
                <a:cs typeface="Times New Roman" panose="02020603050405020304" pitchFamily="18" charset="0"/>
              </a:rPr>
              <a:t>Face recognition: The robot will recognize the face  images which are  stored in controller and generate the alert if doesn't match. </a:t>
            </a:r>
          </a:p>
          <a:p>
            <a:pPr lvl="0" algn="just"/>
            <a:r>
              <a:rPr lang="en-US" sz="1800" dirty="0">
                <a:latin typeface="Times New Roman" panose="02020603050405020304" pitchFamily="18" charset="0"/>
                <a:cs typeface="Times New Roman" panose="02020603050405020304" pitchFamily="18" charset="0"/>
              </a:rPr>
              <a:t>By making above changes robot can do more functions as Open the door, Turn on/off switch, bring newspaper for user, etc.</a:t>
            </a:r>
          </a:p>
          <a:p>
            <a:endParaRPr lang="en-US" sz="1800" dirty="0"/>
          </a:p>
        </p:txBody>
      </p:sp>
      <p:sp>
        <p:nvSpPr>
          <p:cNvPr id="4" name="Date Placeholder 3"/>
          <p:cNvSpPr>
            <a:spLocks noGrp="1"/>
          </p:cNvSpPr>
          <p:nvPr>
            <p:ph type="dt" sz="half" idx="10"/>
          </p:nvPr>
        </p:nvSpPr>
        <p:spPr/>
        <p:txBody>
          <a:bodyPr/>
          <a:lstStyle/>
          <a:p>
            <a:r>
              <a:rPr lang="en-US" dirty="0"/>
              <a:t>15/5/2016</a:t>
            </a:r>
          </a:p>
        </p:txBody>
      </p:sp>
      <p:sp>
        <p:nvSpPr>
          <p:cNvPr id="5" name="Footer Placeholder 4"/>
          <p:cNvSpPr>
            <a:spLocks noGrp="1"/>
          </p:cNvSpPr>
          <p:nvPr>
            <p:ph type="ftr" sz="quarter" idx="11"/>
          </p:nvPr>
        </p:nvSpPr>
        <p:spPr/>
        <p:txBody>
          <a:bodyPr/>
          <a:lstStyle/>
          <a:p>
            <a:r>
              <a:rPr lang="en-US" dirty="0"/>
              <a:t>VATSAL N SHAH : IOT ROBOT</a:t>
            </a:r>
          </a:p>
        </p:txBody>
      </p:sp>
      <p:sp>
        <p:nvSpPr>
          <p:cNvPr id="6" name="Slide Number Placeholder 5"/>
          <p:cNvSpPr>
            <a:spLocks noGrp="1"/>
          </p:cNvSpPr>
          <p:nvPr>
            <p:ph type="sldNum" sz="quarter" idx="12"/>
          </p:nvPr>
        </p:nvSpPr>
        <p:spPr/>
        <p:txBody>
          <a:bodyPr/>
          <a:lstStyle/>
          <a:p>
            <a:fld id="{0FF54DE5-C571-48E8-A5BC-B369434E2F44}" type="slidenum">
              <a:rPr lang="en-US" smtClean="0"/>
              <a:t>20</a:t>
            </a:fld>
            <a:endParaRPr lang="en-US" dirty="0"/>
          </a:p>
        </p:txBody>
      </p:sp>
    </p:spTree>
    <p:extLst>
      <p:ext uri="{BB962C8B-B14F-4D97-AF65-F5344CB8AC3E}">
        <p14:creationId xmlns:p14="http://schemas.microsoft.com/office/powerpoint/2010/main" val="8966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5" name="Content Placeholder 2"/>
          <p:cNvSpPr>
            <a:spLocks noGrp="1"/>
          </p:cNvSpPr>
          <p:nvPr>
            <p:ph idx="1"/>
          </p:nvPr>
        </p:nvSpPr>
        <p:spPr>
          <a:xfrm>
            <a:off x="1003300" y="1371600"/>
            <a:ext cx="10604500" cy="4572000"/>
          </a:xfrm>
        </p:spPr>
        <p:txBody>
          <a:bodyPr>
            <a:noAutofit/>
          </a:bodyPr>
          <a:lstStyle/>
          <a:p>
            <a:pPr lvl="0" algn="just">
              <a:lnSpc>
                <a:spcPct val="100000"/>
              </a:lnSpc>
            </a:pPr>
            <a:r>
              <a:rPr lang="en-US" sz="1400" dirty="0">
                <a:latin typeface="Times New Roman" panose="02020603050405020304" pitchFamily="18" charset="0"/>
                <a:cs typeface="Times New Roman" panose="02020603050405020304" pitchFamily="18" charset="0"/>
              </a:rPr>
              <a:t>Build and Interface Internet Mobile Robot using Raspberry Pi and Arduino by Prof. Dr. Nabeel Kadim Abid Al-Sahi, Innovative Systems Design and Engineering Vol.6, No.1, 2015.</a:t>
            </a:r>
          </a:p>
          <a:p>
            <a:pPr lvl="0" algn="just">
              <a:lnSpc>
                <a:spcPct val="100000"/>
              </a:lnSpc>
            </a:pPr>
            <a:r>
              <a:rPr lang="en-US" sz="1400" dirty="0">
                <a:latin typeface="Times New Roman" panose="02020603050405020304" pitchFamily="18" charset="0"/>
                <a:cs typeface="Times New Roman" panose="02020603050405020304" pitchFamily="18" charset="0"/>
              </a:rPr>
              <a:t>Rasp-Pi based Remote Controlled Smart Advertising of Still and Moving Images, International Journal of Engineering and Computer Science, Volume 4 Issue 9, Sep 2015.</a:t>
            </a:r>
          </a:p>
          <a:p>
            <a:pPr lvl="0" algn="just">
              <a:lnSpc>
                <a:spcPct val="100000"/>
              </a:lnSpc>
            </a:pPr>
            <a:r>
              <a:rPr lang="en-US" sz="1400" dirty="0">
                <a:latin typeface="Times New Roman" panose="02020603050405020304" pitchFamily="18" charset="0"/>
                <a:cs typeface="Times New Roman" panose="02020603050405020304" pitchFamily="18" charset="0"/>
              </a:rPr>
              <a:t>Design and build a Raspberry Pi robot By Stewart Watkiss, (PenguinTutor)</a:t>
            </a:r>
          </a:p>
          <a:p>
            <a:pPr algn="just">
              <a:lnSpc>
                <a:spcPct val="100000"/>
              </a:lnSpc>
            </a:pPr>
            <a:r>
              <a:rPr lang="it-IT" sz="1400" dirty="0">
                <a:latin typeface="Times New Roman" panose="02020603050405020304" pitchFamily="18" charset="0"/>
                <a:cs typeface="Times New Roman" panose="02020603050405020304" pitchFamily="18" charset="0"/>
              </a:rPr>
              <a:t>Cristina Turcu, Cornel Turcu, Vasile Gaitan, </a:t>
            </a:r>
            <a:r>
              <a:rPr lang="en-US" sz="1400" dirty="0">
                <a:latin typeface="Times New Roman" panose="02020603050405020304" pitchFamily="18" charset="0"/>
                <a:cs typeface="Times New Roman" panose="02020603050405020304" pitchFamily="18" charset="0"/>
              </a:rPr>
              <a:t>Merging The Internet Of Things And Robotics,</a:t>
            </a:r>
            <a:r>
              <a:rPr lang="it-IT"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Recent Researches In Circuits And Systems</a:t>
            </a:r>
          </a:p>
          <a:p>
            <a:pPr algn="just">
              <a:lnSpc>
                <a:spcPct val="100000"/>
              </a:lnSpc>
            </a:pPr>
            <a:r>
              <a:rPr lang="en-US" sz="1400" dirty="0">
                <a:latin typeface="Times New Roman" panose="02020603050405020304" pitchFamily="18" charset="0"/>
                <a:cs typeface="Times New Roman" panose="02020603050405020304" pitchFamily="18" charset="0"/>
              </a:rPr>
              <a:t>Research Directions for the Internet of Things, John A. Stankovic, Life Fellow, IEEE</a:t>
            </a:r>
          </a:p>
          <a:p>
            <a:pPr lvl="0" algn="just">
              <a:lnSpc>
                <a:spcPct val="100000"/>
              </a:lnSpc>
            </a:pPr>
            <a:r>
              <a:rPr lang="en-US" sz="1400" dirty="0">
                <a:latin typeface="Times New Roman" panose="02020603050405020304" pitchFamily="18" charset="0"/>
                <a:cs typeface="Times New Roman" panose="02020603050405020304" pitchFamily="18" charset="0"/>
              </a:rPr>
              <a:t>Early prototype of Raspberry Pi, http://www.raspberrypi.org/raspberry-pi-2006-edition/</a:t>
            </a:r>
          </a:p>
          <a:p>
            <a:pPr lvl="0">
              <a:lnSpc>
                <a:spcPct val="100000"/>
              </a:lnSpc>
            </a:pPr>
            <a:r>
              <a:rPr lang="en-US" sz="1400" dirty="0">
                <a:latin typeface="Times New Roman" panose="02020603050405020304" pitchFamily="18" charset="0"/>
                <a:cs typeface="Times New Roman" panose="02020603050405020304" pitchFamily="18" charset="0"/>
              </a:rPr>
              <a:t>Raspberry Pi Hardware information, http://elinux.org/RPi_Hardware</a:t>
            </a:r>
          </a:p>
          <a:p>
            <a:pPr lvl="0">
              <a:lnSpc>
                <a:spcPct val="100000"/>
              </a:lnSpc>
            </a:pPr>
            <a:r>
              <a:rPr lang="en-US" sz="1400" dirty="0">
                <a:latin typeface="Times New Roman" panose="02020603050405020304" pitchFamily="18" charset="0"/>
                <a:cs typeface="Times New Roman" panose="02020603050405020304" pitchFamily="18" charset="0"/>
              </a:rPr>
              <a:t>How SoC works, http://www.androidauthority.com/how-it-works-systems-on-a-chip-soc-93587/</a:t>
            </a:r>
          </a:p>
          <a:p>
            <a:pPr lvl="0">
              <a:lnSpc>
                <a:spcPct val="100000"/>
              </a:lnSpc>
            </a:pPr>
            <a:r>
              <a:rPr lang="en-US" sz="1400" dirty="0">
                <a:latin typeface="Times New Roman" panose="02020603050405020304" pitchFamily="18" charset="0"/>
                <a:cs typeface="Times New Roman" panose="02020603050405020304" pitchFamily="18" charset="0"/>
              </a:rPr>
              <a:t>Boot process, http://thekandyancode.wordpress.com/2013/09/21/how-the-raspberry-pi-boots-up/</a:t>
            </a:r>
          </a:p>
          <a:p>
            <a:pPr lvl="0">
              <a:lnSpc>
                <a:spcPct val="100000"/>
              </a:lnSpc>
            </a:pPr>
            <a:r>
              <a:rPr lang="en-US" sz="1400" dirty="0">
                <a:latin typeface="Times New Roman" panose="02020603050405020304" pitchFamily="18" charset="0"/>
                <a:cs typeface="Times New Roman" panose="02020603050405020304" pitchFamily="18" charset="0"/>
              </a:rPr>
              <a:t>JavaScript for webpage, https://www.codecademy.com/learn/javascript</a:t>
            </a:r>
          </a:p>
          <a:p>
            <a:pPr>
              <a:lnSpc>
                <a:spcPct val="100000"/>
              </a:lnSpc>
            </a:pPr>
            <a:endParaRPr lang="en-US" sz="1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r>
              <a:rPr lang="en-US" dirty="0"/>
              <a:t>15/5/2016</a:t>
            </a:r>
          </a:p>
        </p:txBody>
      </p:sp>
      <p:sp>
        <p:nvSpPr>
          <p:cNvPr id="7" name="Footer Placeholder 6"/>
          <p:cNvSpPr>
            <a:spLocks noGrp="1"/>
          </p:cNvSpPr>
          <p:nvPr>
            <p:ph type="ftr" sz="quarter" idx="11"/>
          </p:nvPr>
        </p:nvSpPr>
        <p:spPr/>
        <p:txBody>
          <a:bodyPr/>
          <a:lstStyle/>
          <a:p>
            <a:r>
              <a:rPr lang="en-US" dirty="0"/>
              <a:t>VATSAL N SHAH : IOT ROBOT</a:t>
            </a:r>
          </a:p>
        </p:txBody>
      </p:sp>
      <p:sp>
        <p:nvSpPr>
          <p:cNvPr id="8" name="Slide Number Placeholder 7"/>
          <p:cNvSpPr>
            <a:spLocks noGrp="1"/>
          </p:cNvSpPr>
          <p:nvPr>
            <p:ph type="sldNum" sz="quarter" idx="12"/>
          </p:nvPr>
        </p:nvSpPr>
        <p:spPr/>
        <p:txBody>
          <a:bodyPr/>
          <a:lstStyle/>
          <a:p>
            <a:fld id="{0FF54DE5-C571-48E8-A5BC-B369434E2F44}" type="slidenum">
              <a:rPr lang="en-US" smtClean="0"/>
              <a:t>21</a:t>
            </a:fld>
            <a:endParaRPr lang="en-US" dirty="0"/>
          </a:p>
        </p:txBody>
      </p:sp>
    </p:spTree>
    <p:extLst>
      <p:ext uri="{BB962C8B-B14F-4D97-AF65-F5344CB8AC3E}">
        <p14:creationId xmlns:p14="http://schemas.microsoft.com/office/powerpoint/2010/main" val="61514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15/5/2016</a:t>
            </a:r>
            <a:endParaRPr lang="en-US" dirty="0"/>
          </a:p>
        </p:txBody>
      </p:sp>
      <p:sp>
        <p:nvSpPr>
          <p:cNvPr id="3" name="Footer Placeholder 2"/>
          <p:cNvSpPr>
            <a:spLocks noGrp="1"/>
          </p:cNvSpPr>
          <p:nvPr>
            <p:ph type="ftr" sz="quarter" idx="11"/>
          </p:nvPr>
        </p:nvSpPr>
        <p:spPr/>
        <p:txBody>
          <a:bodyPr/>
          <a:lstStyle/>
          <a:p>
            <a:r>
              <a:rPr lang="en-US"/>
              <a:t>VATSAL N SHAH : IOT ROBOT</a:t>
            </a:r>
            <a:endParaRPr lang="en-US" dirty="0"/>
          </a:p>
        </p:txBody>
      </p:sp>
      <p:sp>
        <p:nvSpPr>
          <p:cNvPr id="4" name="Slide Number Placeholder 3"/>
          <p:cNvSpPr>
            <a:spLocks noGrp="1"/>
          </p:cNvSpPr>
          <p:nvPr>
            <p:ph type="sldNum" sz="quarter" idx="12"/>
          </p:nvPr>
        </p:nvSpPr>
        <p:spPr/>
        <p:txBody>
          <a:bodyPr/>
          <a:lstStyle/>
          <a:p>
            <a:fld id="{0FF54DE5-C571-48E8-A5BC-B369434E2F44}" type="slidenum">
              <a:rPr lang="en-US" smtClean="0"/>
              <a:t>22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147" y="2784644"/>
            <a:ext cx="2088085" cy="407335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1389" y="2784646"/>
            <a:ext cx="1972366" cy="40733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99" y="-12498"/>
            <a:ext cx="4330240" cy="206426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3664" y="3978278"/>
            <a:ext cx="1881190" cy="282803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0490" y="0"/>
            <a:ext cx="2201510" cy="402166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5640" y="0"/>
            <a:ext cx="5634849" cy="2788878"/>
          </a:xfrm>
          <a:prstGeom prst="rect">
            <a:avLst/>
          </a:prstGeom>
        </p:spPr>
      </p:pic>
      <p:pic>
        <p:nvPicPr>
          <p:cNvPr id="1026" name="Picture 2" descr="https://fbcdn-sphotos-a-a.akamaihd.net/hphotos-ak-xfl1/v/t1.0-9/13151798_1197125700339978_583926862101633479_n.jpg?oh=08f9e528a81e6135df0cfcf6ef1f8c01&amp;oe=57A3615C&amp;__gda__=1474130782_ee1661f97f65741c5f0a17a39687111f"/>
          <p:cNvPicPr>
            <a:picLocks noChangeAspect="1" noChangeArrowheads="1"/>
          </p:cNvPicPr>
          <p:nvPr/>
        </p:nvPicPr>
        <p:blipFill rotWithShape="1">
          <a:blip r:embed="rId8">
            <a:extLst>
              <a:ext uri="{28A0092B-C50C-407E-A947-70E740481C1C}">
                <a14:useLocalDpi xmlns:a14="http://schemas.microsoft.com/office/drawing/2010/main" val="0"/>
              </a:ext>
            </a:extLst>
          </a:blip>
          <a:srcRect t="5950" r="7579"/>
          <a:stretch/>
        </p:blipFill>
        <p:spPr bwMode="auto">
          <a:xfrm>
            <a:off x="1" y="2051764"/>
            <a:ext cx="6538534" cy="48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1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2774"/>
            <a:ext cx="12191999" cy="6890774"/>
          </a:xfrm>
          <a:prstGeom prst="rect">
            <a:avLst/>
          </a:prstGeom>
        </p:spPr>
      </p:pic>
    </p:spTree>
    <p:extLst>
      <p:ext uri="{BB962C8B-B14F-4D97-AF65-F5344CB8AC3E}">
        <p14:creationId xmlns:p14="http://schemas.microsoft.com/office/powerpoint/2010/main" val="310812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lidesharecdn.com/motorsinroboticsdesign26-06-2013-130628001811-phpapp02/95/motors-in-robotics-design-26062013-23-638.jpg?cb=1372379403"/>
          <p:cNvPicPr>
            <a:picLocks noChangeAspect="1" noChangeArrowheads="1"/>
          </p:cNvPicPr>
          <p:nvPr/>
        </p:nvPicPr>
        <p:blipFill rotWithShape="1">
          <a:blip r:embed="rId2">
            <a:extLst>
              <a:ext uri="{28A0092B-C50C-407E-A947-70E740481C1C}">
                <a14:useLocalDpi xmlns:a14="http://schemas.microsoft.com/office/drawing/2010/main" val="0"/>
              </a:ext>
            </a:extLst>
          </a:blip>
          <a:srcRect b="32408"/>
          <a:stretch/>
        </p:blipFill>
        <p:spPr bwMode="auto">
          <a:xfrm>
            <a:off x="0" y="0"/>
            <a:ext cx="12192000" cy="4635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4108450" y="4787900"/>
            <a:ext cx="39751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5041900"/>
            <a:ext cx="12192000" cy="677108"/>
          </a:xfrm>
          <a:prstGeom prst="rect">
            <a:avLst/>
          </a:prstGeom>
          <a:noFill/>
        </p:spPr>
        <p:txBody>
          <a:bodyPr wrap="square" rtlCol="0">
            <a:spAutoFit/>
          </a:bodyPr>
          <a:lstStyle/>
          <a:p>
            <a:pPr algn="ctr"/>
            <a:r>
              <a:rPr lang="en-US" sz="2000" dirty="0"/>
              <a:t>Presented By : </a:t>
            </a:r>
            <a:r>
              <a:rPr lang="en-US" sz="2000" b="1" dirty="0"/>
              <a:t>VATSAL N SHAH</a:t>
            </a:r>
          </a:p>
          <a:p>
            <a:endParaRPr lang="en-US" dirty="0"/>
          </a:p>
        </p:txBody>
      </p:sp>
      <p:sp>
        <p:nvSpPr>
          <p:cNvPr id="12" name="TextBox 11"/>
          <p:cNvSpPr txBox="1"/>
          <p:nvPr/>
        </p:nvSpPr>
        <p:spPr>
          <a:xfrm>
            <a:off x="0" y="5486400"/>
            <a:ext cx="12192000" cy="923330"/>
          </a:xfrm>
          <a:prstGeom prst="rect">
            <a:avLst/>
          </a:prstGeom>
          <a:noFill/>
        </p:spPr>
        <p:txBody>
          <a:bodyPr wrap="square" rtlCol="0">
            <a:spAutoFit/>
          </a:bodyPr>
          <a:lstStyle/>
          <a:p>
            <a:pPr algn="ctr">
              <a:lnSpc>
                <a:spcPct val="150000"/>
              </a:lnSpc>
            </a:pPr>
            <a:r>
              <a:rPr lang="en-US" sz="1600" i="1" dirty="0">
                <a:solidFill>
                  <a:srgbClr val="00B0F0"/>
                </a:solidFill>
                <a:hlinkClick r:id="rId3"/>
              </a:rPr>
              <a:t>Facebook</a:t>
            </a:r>
            <a:r>
              <a:rPr lang="en-US" sz="1600" i="1" dirty="0">
                <a:solidFill>
                  <a:srgbClr val="00B0F0"/>
                </a:solidFill>
              </a:rPr>
              <a:t> : </a:t>
            </a:r>
            <a:r>
              <a:rPr lang="en-US" sz="2000" i="1" dirty="0">
                <a:solidFill>
                  <a:srgbClr val="00B0F0"/>
                </a:solidFill>
              </a:rPr>
              <a:t>/</a:t>
            </a:r>
            <a:r>
              <a:rPr lang="en-US" sz="1600" i="1" dirty="0">
                <a:solidFill>
                  <a:srgbClr val="00B0F0"/>
                </a:solidFill>
              </a:rPr>
              <a:t>vatsalnshah4u</a:t>
            </a:r>
          </a:p>
          <a:p>
            <a:pPr algn="ctr">
              <a:lnSpc>
                <a:spcPct val="150000"/>
              </a:lnSpc>
            </a:pPr>
            <a:r>
              <a:rPr lang="en-US" sz="1600" i="1" dirty="0">
                <a:solidFill>
                  <a:srgbClr val="00B0F0"/>
                </a:solidFill>
                <a:hlinkClick r:id="rId4"/>
              </a:rPr>
              <a:t>Email ID</a:t>
            </a:r>
            <a:r>
              <a:rPr lang="en-US" sz="1600" i="1" dirty="0">
                <a:solidFill>
                  <a:srgbClr val="00B0F0"/>
                </a:solidFill>
              </a:rPr>
              <a:t>: vatsalshah2210@gmail.com</a:t>
            </a:r>
          </a:p>
        </p:txBody>
      </p:sp>
    </p:spTree>
    <p:extLst>
      <p:ext uri="{BB962C8B-B14F-4D97-AF65-F5344CB8AC3E}">
        <p14:creationId xmlns:p14="http://schemas.microsoft.com/office/powerpoint/2010/main" val="361887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sz="half" idx="1"/>
          </p:nvPr>
        </p:nvSpPr>
        <p:spPr>
          <a:xfrm>
            <a:off x="1104900" y="1600200"/>
            <a:ext cx="9980682" cy="4571999"/>
          </a:xfrm>
        </p:spPr>
        <p:txBody>
          <a:bodyPr>
            <a:noAutofit/>
          </a:bodyPr>
          <a:lstStyle/>
          <a:p>
            <a:pPr algn="just">
              <a:lnSpc>
                <a:spcPct val="100000"/>
              </a:lnSpc>
            </a:pPr>
            <a:r>
              <a:rPr lang="en-IN" sz="1900" b="1" dirty="0">
                <a:latin typeface="Times New Roman" panose="02020603050405020304" pitchFamily="18" charset="0"/>
                <a:cs typeface="Times New Roman" panose="02020603050405020304" pitchFamily="18" charset="0"/>
              </a:rPr>
              <a:t>Background/Motivation:</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Raspberry Pi Is A Credit-card Sized Computer.</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Research And Development Of Raspberry Pi Controlled IOT Based Robot.</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IOT Is Internet Of Thing Where All The Physical Devices Connects With Digital Systems, Such As Refrigerator, TV, Ac, Washing Machine, Music System Which Can Works Automatically Or Control From Anywhere. </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Researched Says 50 Billions Devices Will Connect By 2020. </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It Is Connected With The Internet And Robot Can Be Controlled As Per Given Command.  </a:t>
            </a: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900" b="1" dirty="0">
                <a:latin typeface="Times New Roman" panose="02020603050405020304" pitchFamily="18" charset="0"/>
                <a:cs typeface="Times New Roman" panose="02020603050405020304" pitchFamily="18" charset="0"/>
              </a:rPr>
              <a:t>Technology:</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Technologies Used In The Project Are Java, HTML, Java Script, JSP, Ajex, JSP &amp; Servlet.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Uses The Wireless Technology To Communication Between Raspberry Pi And User Interface. </a:t>
            </a:r>
          </a:p>
          <a:p>
            <a:pPr>
              <a:lnSpc>
                <a:spcPct val="100000"/>
              </a:lnSpc>
            </a:pPr>
            <a:endParaRPr lang="en-US" sz="1800" dirty="0"/>
          </a:p>
        </p:txBody>
      </p:sp>
      <p:sp>
        <p:nvSpPr>
          <p:cNvPr id="5" name="Date Placeholder 4"/>
          <p:cNvSpPr>
            <a:spLocks noGrp="1"/>
          </p:cNvSpPr>
          <p:nvPr>
            <p:ph type="dt" sz="half" idx="10"/>
          </p:nvPr>
        </p:nvSpPr>
        <p:spPr/>
        <p:txBody>
          <a:bodyPr/>
          <a:lstStyle/>
          <a:p>
            <a:r>
              <a:rPr lang="en-US" dirty="0"/>
              <a:t>15/5/2016</a:t>
            </a:r>
          </a:p>
        </p:txBody>
      </p:sp>
      <p:sp>
        <p:nvSpPr>
          <p:cNvPr id="6" name="Footer Placeholder 5"/>
          <p:cNvSpPr>
            <a:spLocks noGrp="1"/>
          </p:cNvSpPr>
          <p:nvPr>
            <p:ph type="ftr" sz="quarter" idx="11"/>
          </p:nvPr>
        </p:nvSpPr>
        <p:spPr/>
        <p:txBody>
          <a:bodyPr/>
          <a:lstStyle/>
          <a:p>
            <a:r>
              <a:rPr lang="en-US" dirty="0"/>
              <a:t>VATSAL N SHAH : IOT ROBOT</a:t>
            </a:r>
          </a:p>
        </p:txBody>
      </p:sp>
      <p:sp>
        <p:nvSpPr>
          <p:cNvPr id="7" name="Slide Number Placeholder 6"/>
          <p:cNvSpPr>
            <a:spLocks noGrp="1"/>
          </p:cNvSpPr>
          <p:nvPr>
            <p:ph type="sldNum" sz="quarter" idx="12"/>
          </p:nvPr>
        </p:nvSpPr>
        <p:spPr/>
        <p:txBody>
          <a:bodyPr/>
          <a:lstStyle/>
          <a:p>
            <a:fld id="{0FF54DE5-C571-48E8-A5BC-B369434E2F44}" type="slidenum">
              <a:rPr lang="en-US" smtClean="0"/>
              <a:t>3</a:t>
            </a:fld>
            <a:endParaRPr lang="en-US" dirty="0"/>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a:xfrm>
            <a:off x="1103382" y="1638300"/>
            <a:ext cx="9982200" cy="4572000"/>
          </a:xfrm>
        </p:spPr>
        <p:txBody>
          <a:bodyPr>
            <a:normAutofit fontScale="92500" lnSpcReduction="20000"/>
          </a:bodyPr>
          <a:lstStyle/>
          <a:p>
            <a:pPr marL="0" indent="0" algn="just">
              <a:buNone/>
            </a:pPr>
            <a:r>
              <a:rPr lang="en-US" dirty="0">
                <a:latin typeface="Times New Roman" panose="02020603050405020304" pitchFamily="18" charset="0"/>
                <a:cs typeface="Times New Roman" panose="02020603050405020304" pitchFamily="18" charset="0"/>
              </a:rPr>
              <a:t>To develop an </a:t>
            </a:r>
            <a:r>
              <a:rPr lang="en-IN" dirty="0">
                <a:latin typeface="Times New Roman" panose="02020603050405020304" pitchFamily="18" charset="0"/>
                <a:cs typeface="Times New Roman" panose="02020603050405020304" pitchFamily="18" charset="0"/>
              </a:rPr>
              <a:t>IOT technology based robot, which </a:t>
            </a:r>
            <a:r>
              <a:rPr lang="en-US" dirty="0">
                <a:latin typeface="Times New Roman" panose="02020603050405020304" pitchFamily="18" charset="0"/>
                <a:cs typeface="Times New Roman" panose="02020603050405020304" pitchFamily="18" charset="0"/>
              </a:rPr>
              <a:t>can be controlled by a mobile devices/ computer over the Internet / Wi-Fi from anywhere at any time.</a:t>
            </a:r>
          </a:p>
          <a:p>
            <a:pPr lvl="0" algn="just"/>
            <a:r>
              <a:rPr lang="en-US" sz="1900" dirty="0">
                <a:latin typeface="Times New Roman" panose="02020603050405020304" pitchFamily="18" charset="0"/>
                <a:cs typeface="Times New Roman" panose="02020603050405020304" pitchFamily="18" charset="0"/>
              </a:rPr>
              <a:t>Gather system requirements </a:t>
            </a:r>
          </a:p>
          <a:p>
            <a:pPr lvl="0" algn="just"/>
            <a:r>
              <a:rPr lang="en-US" sz="1900" dirty="0">
                <a:latin typeface="Times New Roman" panose="02020603050405020304" pitchFamily="18" charset="0"/>
                <a:cs typeface="Times New Roman" panose="02020603050405020304" pitchFamily="18" charset="0"/>
              </a:rPr>
              <a:t>Evaluate and study the platform required for the system</a:t>
            </a:r>
          </a:p>
          <a:p>
            <a:pPr lvl="0" algn="just"/>
            <a:r>
              <a:rPr lang="en-US" sz="1900" dirty="0">
                <a:latin typeface="Times New Roman" panose="02020603050405020304" pitchFamily="18" charset="0"/>
                <a:cs typeface="Times New Roman" panose="02020603050405020304" pitchFamily="18" charset="0"/>
              </a:rPr>
              <a:t>Evaluate and study suitable development language, technologies and tools </a:t>
            </a:r>
          </a:p>
          <a:p>
            <a:pPr lvl="0" algn="just"/>
            <a:r>
              <a:rPr lang="en-US" sz="1900" dirty="0">
                <a:latin typeface="Times New Roman" panose="02020603050405020304" pitchFamily="18" charset="0"/>
                <a:cs typeface="Times New Roman" panose="02020603050405020304" pitchFamily="18" charset="0"/>
              </a:rPr>
              <a:t>Evaluate Methods of Interface </a:t>
            </a:r>
          </a:p>
          <a:p>
            <a:pPr lvl="0" algn="just"/>
            <a:r>
              <a:rPr lang="en-US" sz="1900" dirty="0">
                <a:latin typeface="Times New Roman" panose="02020603050405020304" pitchFamily="18" charset="0"/>
                <a:cs typeface="Times New Roman" panose="02020603050405020304" pitchFamily="18" charset="0"/>
              </a:rPr>
              <a:t>Program Raspberry Pi </a:t>
            </a:r>
          </a:p>
          <a:p>
            <a:pPr lvl="0" algn="just"/>
            <a:r>
              <a:rPr lang="en-US" sz="1900" dirty="0">
                <a:latin typeface="Times New Roman" panose="02020603050405020304" pitchFamily="18" charset="0"/>
                <a:cs typeface="Times New Roman" panose="02020603050405020304" pitchFamily="18" charset="0"/>
              </a:rPr>
              <a:t>Interface board for dc motors</a:t>
            </a:r>
          </a:p>
          <a:p>
            <a:pPr lvl="0" algn="just"/>
            <a:r>
              <a:rPr lang="en-US" sz="1900" dirty="0">
                <a:latin typeface="Times New Roman" panose="02020603050405020304" pitchFamily="18" charset="0"/>
                <a:cs typeface="Times New Roman" panose="02020603050405020304" pitchFamily="18" charset="0"/>
              </a:rPr>
              <a:t>Program Website &amp; Control Page  </a:t>
            </a:r>
          </a:p>
          <a:p>
            <a:pPr lvl="0" algn="just"/>
            <a:r>
              <a:rPr lang="en-US" sz="1900" dirty="0">
                <a:latin typeface="Times New Roman" panose="02020603050405020304" pitchFamily="18" charset="0"/>
                <a:cs typeface="Times New Roman" panose="02020603050405020304" pitchFamily="18" charset="0"/>
              </a:rPr>
              <a:t>Evaluate and test the system </a:t>
            </a:r>
          </a:p>
          <a:p>
            <a:pPr lvl="0" algn="just"/>
            <a:r>
              <a:rPr lang="en-US" sz="1900" dirty="0">
                <a:latin typeface="Times New Roman" panose="02020603050405020304" pitchFamily="18" charset="0"/>
                <a:cs typeface="Times New Roman" panose="02020603050405020304" pitchFamily="18" charset="0"/>
              </a:rPr>
              <a:t>Maintain system </a:t>
            </a:r>
          </a:p>
          <a:p>
            <a:endParaRPr lang="en-US" dirty="0"/>
          </a:p>
        </p:txBody>
      </p:sp>
      <p:sp>
        <p:nvSpPr>
          <p:cNvPr id="5" name="Date Placeholder 4"/>
          <p:cNvSpPr>
            <a:spLocks noGrp="1"/>
          </p:cNvSpPr>
          <p:nvPr>
            <p:ph type="dt" sz="half" idx="10"/>
          </p:nvPr>
        </p:nvSpPr>
        <p:spPr/>
        <p:txBody>
          <a:bodyPr/>
          <a:lstStyle/>
          <a:p>
            <a:r>
              <a:rPr lang="en-US" dirty="0"/>
              <a:t>15/5/2016</a:t>
            </a:r>
          </a:p>
        </p:txBody>
      </p:sp>
      <p:sp>
        <p:nvSpPr>
          <p:cNvPr id="6" name="Footer Placeholder 5"/>
          <p:cNvSpPr>
            <a:spLocks noGrp="1"/>
          </p:cNvSpPr>
          <p:nvPr>
            <p:ph type="ftr" sz="quarter" idx="11"/>
          </p:nvPr>
        </p:nvSpPr>
        <p:spPr/>
        <p:txBody>
          <a:bodyPr/>
          <a:lstStyle/>
          <a:p>
            <a:r>
              <a:rPr lang="en-US" dirty="0"/>
              <a:t>VATSAL N SHAH : IOT ROBOT</a:t>
            </a:r>
          </a:p>
        </p:txBody>
      </p:sp>
      <p:sp>
        <p:nvSpPr>
          <p:cNvPr id="7" name="Slide Number Placeholder 6"/>
          <p:cNvSpPr>
            <a:spLocks noGrp="1"/>
          </p:cNvSpPr>
          <p:nvPr>
            <p:ph type="sldNum" sz="quarter" idx="12"/>
          </p:nvPr>
        </p:nvSpPr>
        <p:spPr/>
        <p:txBody>
          <a:bodyPr/>
          <a:lstStyle/>
          <a:p>
            <a:fld id="{0FF54DE5-C571-48E8-A5BC-B369434E2F44}" type="slidenum">
              <a:rPr lang="en-US" smtClean="0"/>
              <a:t>4</a:t>
            </a:fld>
            <a:endParaRPr lang="en-US" dirty="0"/>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881" y="582288"/>
            <a:ext cx="9980682" cy="536739"/>
          </a:xfrm>
        </p:spPr>
        <p:txBody>
          <a:bodyPr>
            <a:normAutofit/>
          </a:bodyPr>
          <a:lstStyle/>
          <a:p>
            <a:r>
              <a:rPr lang="en-US" sz="2800" dirty="0"/>
              <a:t>Design Methodology </a:t>
            </a:r>
          </a:p>
        </p:txBody>
      </p:sp>
      <p:sp>
        <p:nvSpPr>
          <p:cNvPr id="91" name="Content Placeholder 2"/>
          <p:cNvSpPr txBox="1">
            <a:spLocks/>
          </p:cNvSpPr>
          <p:nvPr/>
        </p:nvSpPr>
        <p:spPr>
          <a:xfrm>
            <a:off x="1130363" y="1511300"/>
            <a:ext cx="9982200" cy="4559300"/>
          </a:xfrm>
          <a:prstGeom prst="rect">
            <a:avLst/>
          </a:prstGeom>
        </p:spPr>
        <p:txBody>
          <a:bodyPr vert="horz" lIns="0" tIns="1188720" rIns="0" bIns="45720" rtlCol="0">
            <a:normAutofit/>
          </a:bodyPr>
          <a:lstStyle>
            <a:lvl1pPr marL="0" indent="0" algn="ctr" defTabSz="914400" rtl="0" eaLnBrk="1" latinLnBrk="0" hangingPunct="1">
              <a:lnSpc>
                <a:spcPct val="90000"/>
              </a:lnSpc>
              <a:spcBef>
                <a:spcPts val="1800"/>
              </a:spcBef>
              <a:buFont typeface="Wingdings" panose="05000000000000000000" pitchFamily="2" charset="2"/>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Wingdings" panose="05000000000000000000" pitchFamily="2" charset="2"/>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Wingdings" panose="05000000000000000000" pitchFamily="2" charset="2"/>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9pPr>
          </a:lstStyle>
          <a:p>
            <a:pPr marL="285750" indent="-285750" algn="l">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92" name="TextBox 91"/>
          <p:cNvSpPr txBox="1"/>
          <p:nvPr/>
        </p:nvSpPr>
        <p:spPr>
          <a:xfrm>
            <a:off x="1231900" y="1511300"/>
            <a:ext cx="9880663" cy="253402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design consists more on actual planning of hardware part than the code to be created. A number of software and hardware implementation techniques were used to design and develop the system. Fig. 1 shows the block diagram of system.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section can be divided into many parts: Raspberry pi controller, Wifi dongle, Camera design, Power supply adapter, Ultrasonic sensor, IR sensors, and Motor control design. </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a:p>
        </p:txBody>
      </p:sp>
      <p:sp>
        <p:nvSpPr>
          <p:cNvPr id="93" name="Date Placeholder 92"/>
          <p:cNvSpPr>
            <a:spLocks noGrp="1"/>
          </p:cNvSpPr>
          <p:nvPr>
            <p:ph type="dt" sz="half" idx="10"/>
          </p:nvPr>
        </p:nvSpPr>
        <p:spPr/>
        <p:txBody>
          <a:bodyPr/>
          <a:lstStyle/>
          <a:p>
            <a:r>
              <a:rPr lang="en-US" dirty="0"/>
              <a:t>15/5/2016</a:t>
            </a:r>
          </a:p>
        </p:txBody>
      </p:sp>
      <p:sp>
        <p:nvSpPr>
          <p:cNvPr id="94" name="Footer Placeholder 93"/>
          <p:cNvSpPr>
            <a:spLocks noGrp="1"/>
          </p:cNvSpPr>
          <p:nvPr>
            <p:ph type="ftr" sz="quarter" idx="11"/>
          </p:nvPr>
        </p:nvSpPr>
        <p:spPr/>
        <p:txBody>
          <a:bodyPr/>
          <a:lstStyle/>
          <a:p>
            <a:r>
              <a:rPr lang="en-US" dirty="0"/>
              <a:t>VATSAL N SHAH : IOT ROBOT</a:t>
            </a:r>
          </a:p>
        </p:txBody>
      </p:sp>
      <p:sp>
        <p:nvSpPr>
          <p:cNvPr id="95" name="Slide Number Placeholder 94"/>
          <p:cNvSpPr>
            <a:spLocks noGrp="1"/>
          </p:cNvSpPr>
          <p:nvPr>
            <p:ph type="sldNum" sz="quarter" idx="12"/>
          </p:nvPr>
        </p:nvSpPr>
        <p:spPr/>
        <p:txBody>
          <a:bodyPr/>
          <a:lstStyle/>
          <a:p>
            <a:fld id="{0FF54DE5-C571-48E8-A5BC-B369434E2F44}" type="slidenum">
              <a:rPr lang="en-US" smtClean="0"/>
              <a:t>5</a:t>
            </a:fld>
            <a:endParaRPr lang="en-US" dirty="0"/>
          </a:p>
        </p:txBody>
      </p:sp>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cstate="print">
            <a:extLst>
              <a:ext uri="{28A0092B-C50C-407E-A947-70E740481C1C}">
                <a14:useLocalDpi xmlns:a14="http://schemas.microsoft.com/office/drawing/2010/main" val="0"/>
              </a:ext>
            </a:extLst>
          </a:blip>
          <a:srcRect t="3767" r="1337" b="2816"/>
          <a:stretch/>
        </p:blipFill>
        <p:spPr>
          <a:xfrm>
            <a:off x="7222590" y="4904102"/>
            <a:ext cx="2504667" cy="1047935"/>
          </a:xfrm>
          <a:prstGeom prst="rect">
            <a:avLst/>
          </a:prstGeom>
        </p:spPr>
      </p:pic>
      <p:grpSp>
        <p:nvGrpSpPr>
          <p:cNvPr id="88" name="Group 87"/>
          <p:cNvGrpSpPr/>
          <p:nvPr/>
        </p:nvGrpSpPr>
        <p:grpSpPr>
          <a:xfrm>
            <a:off x="54695" y="526709"/>
            <a:ext cx="11621364" cy="6284721"/>
            <a:chOff x="152400" y="469900"/>
            <a:chExt cx="11621364" cy="6284721"/>
          </a:xfrm>
        </p:grpSpPr>
        <p:grpSp>
          <p:nvGrpSpPr>
            <p:cNvPr id="2" name="Group 1"/>
            <p:cNvGrpSpPr/>
            <p:nvPr/>
          </p:nvGrpSpPr>
          <p:grpSpPr>
            <a:xfrm>
              <a:off x="152400" y="469900"/>
              <a:ext cx="10815447" cy="6162488"/>
              <a:chOff x="151814" y="644320"/>
              <a:chExt cx="7842302" cy="5602514"/>
            </a:xfrm>
          </p:grpSpPr>
          <p:sp>
            <p:nvSpPr>
              <p:cNvPr id="3" name="Rectangle 2"/>
              <p:cNvSpPr/>
              <p:nvPr/>
            </p:nvSpPr>
            <p:spPr>
              <a:xfrm>
                <a:off x="390339" y="644320"/>
                <a:ext cx="7315210" cy="56025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151814" y="718798"/>
                <a:ext cx="7842302" cy="5336477"/>
                <a:chOff x="151814" y="718798"/>
                <a:chExt cx="7842302" cy="5336477"/>
              </a:xfrm>
            </p:grpSpPr>
            <p:grpSp>
              <p:nvGrpSpPr>
                <p:cNvPr id="5" name="Group 4"/>
                <p:cNvGrpSpPr/>
                <p:nvPr/>
              </p:nvGrpSpPr>
              <p:grpSpPr>
                <a:xfrm>
                  <a:off x="151814" y="1352152"/>
                  <a:ext cx="5126609" cy="4703123"/>
                  <a:chOff x="151814" y="1352152"/>
                  <a:chExt cx="5126609" cy="4703123"/>
                </a:xfrm>
              </p:grpSpPr>
              <p:grpSp>
                <p:nvGrpSpPr>
                  <p:cNvPr id="11" name="Group 10"/>
                  <p:cNvGrpSpPr/>
                  <p:nvPr/>
                </p:nvGrpSpPr>
                <p:grpSpPr>
                  <a:xfrm>
                    <a:off x="151814" y="2254831"/>
                    <a:ext cx="5126609" cy="3800444"/>
                    <a:chOff x="2208652" y="1398386"/>
                    <a:chExt cx="5126609" cy="3800444"/>
                  </a:xfrm>
                </p:grpSpPr>
                <p:grpSp>
                  <p:nvGrpSpPr>
                    <p:cNvPr id="15" name="Group 14"/>
                    <p:cNvGrpSpPr/>
                    <p:nvPr/>
                  </p:nvGrpSpPr>
                  <p:grpSpPr>
                    <a:xfrm>
                      <a:off x="2208652" y="1398386"/>
                      <a:ext cx="5126609" cy="3800444"/>
                      <a:chOff x="-665017" y="-296045"/>
                      <a:chExt cx="5953545" cy="4598303"/>
                    </a:xfrm>
                  </p:grpSpPr>
                  <p:grpSp>
                    <p:nvGrpSpPr>
                      <p:cNvPr id="22" name="Group 21"/>
                      <p:cNvGrpSpPr/>
                      <p:nvPr/>
                    </p:nvGrpSpPr>
                    <p:grpSpPr>
                      <a:xfrm>
                        <a:off x="-665017" y="-296045"/>
                        <a:ext cx="5953545" cy="4598303"/>
                        <a:chOff x="-665017" y="-296045"/>
                        <a:chExt cx="5953545" cy="4598303"/>
                      </a:xfrm>
                    </p:grpSpPr>
                    <p:grpSp>
                      <p:nvGrpSpPr>
                        <p:cNvPr id="24" name="Group 23"/>
                        <p:cNvGrpSpPr/>
                        <p:nvPr/>
                      </p:nvGrpSpPr>
                      <p:grpSpPr>
                        <a:xfrm>
                          <a:off x="-665017" y="-296045"/>
                          <a:ext cx="5953545" cy="4598303"/>
                          <a:chOff x="-665017" y="-296045"/>
                          <a:chExt cx="5953545" cy="4598303"/>
                        </a:xfrm>
                      </p:grpSpPr>
                      <p:grpSp>
                        <p:nvGrpSpPr>
                          <p:cNvPr id="26" name="Group 25"/>
                          <p:cNvGrpSpPr/>
                          <p:nvPr/>
                        </p:nvGrpSpPr>
                        <p:grpSpPr>
                          <a:xfrm>
                            <a:off x="-665017" y="-296045"/>
                            <a:ext cx="5953545" cy="4598303"/>
                            <a:chOff x="-665017" y="-296045"/>
                            <a:chExt cx="5953545" cy="4598303"/>
                          </a:xfrm>
                        </p:grpSpPr>
                        <p:grpSp>
                          <p:nvGrpSpPr>
                            <p:cNvPr id="29" name="Group 28"/>
                            <p:cNvGrpSpPr/>
                            <p:nvPr/>
                          </p:nvGrpSpPr>
                          <p:grpSpPr>
                            <a:xfrm>
                              <a:off x="-665017" y="-296045"/>
                              <a:ext cx="5953545" cy="4598303"/>
                              <a:chOff x="-665017" y="-296045"/>
                              <a:chExt cx="5953545" cy="4598303"/>
                            </a:xfrm>
                          </p:grpSpPr>
                          <p:grpSp>
                            <p:nvGrpSpPr>
                              <p:cNvPr id="34" name="Group 33"/>
                              <p:cNvGrpSpPr/>
                              <p:nvPr/>
                            </p:nvGrpSpPr>
                            <p:grpSpPr>
                              <a:xfrm>
                                <a:off x="-665017" y="-296045"/>
                                <a:ext cx="4953087" cy="4598303"/>
                                <a:chOff x="-665017" y="-296045"/>
                                <a:chExt cx="4953087" cy="4598303"/>
                              </a:xfrm>
                            </p:grpSpPr>
                            <p:sp>
                              <p:nvSpPr>
                                <p:cNvPr id="40" name="Rectangle 39"/>
                                <p:cNvSpPr/>
                                <p:nvPr/>
                              </p:nvSpPr>
                              <p:spPr>
                                <a:xfrm>
                                  <a:off x="-665017" y="-296045"/>
                                  <a:ext cx="4569184" cy="4336837"/>
                                </a:xfrm>
                                <a:prstGeom prst="rect">
                                  <a:avLst/>
                                </a:prstGeom>
                                <a:ln w="9525">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Times New Roman" panose="02020603050405020304" pitchFamily="18" charset="0"/>
                                    <a:cs typeface="Times New Roman" panose="02020603050405020304" pitchFamily="18" charset="0"/>
                                  </a:endParaRPr>
                                </a:p>
                              </p:txBody>
                            </p:sp>
                            <p:grpSp>
                              <p:nvGrpSpPr>
                                <p:cNvPr id="41" name="Group 40"/>
                                <p:cNvGrpSpPr/>
                                <p:nvPr/>
                              </p:nvGrpSpPr>
                              <p:grpSpPr>
                                <a:xfrm>
                                  <a:off x="97352" y="72739"/>
                                  <a:ext cx="4190718" cy="4229519"/>
                                  <a:chOff x="97352" y="72739"/>
                                  <a:chExt cx="4190718" cy="4229519"/>
                                </a:xfrm>
                              </p:grpSpPr>
                              <p:grpSp>
                                <p:nvGrpSpPr>
                                  <p:cNvPr id="42" name="Group 41"/>
                                  <p:cNvGrpSpPr/>
                                  <p:nvPr/>
                                </p:nvGrpSpPr>
                                <p:grpSpPr>
                                  <a:xfrm>
                                    <a:off x="97352" y="884166"/>
                                    <a:ext cx="3824433" cy="3418092"/>
                                    <a:chOff x="97352" y="884166"/>
                                    <a:chExt cx="3824433" cy="3418092"/>
                                  </a:xfrm>
                                </p:grpSpPr>
                                <p:grpSp>
                                  <p:nvGrpSpPr>
                                    <p:cNvPr id="61" name="Group 60"/>
                                    <p:cNvGrpSpPr/>
                                    <p:nvPr/>
                                  </p:nvGrpSpPr>
                                  <p:grpSpPr>
                                    <a:xfrm>
                                      <a:off x="97352" y="884166"/>
                                      <a:ext cx="3634447" cy="3418092"/>
                                      <a:chOff x="97352" y="884166"/>
                                      <a:chExt cx="3634447" cy="3418092"/>
                                    </a:xfrm>
                                  </p:grpSpPr>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t="7306" b="4110"/>
                                      <a:stretch/>
                                    </p:blipFill>
                                    <p:spPr>
                                      <a:xfrm>
                                        <a:off x="772239" y="2695607"/>
                                        <a:ext cx="2453679" cy="1231900"/>
                                      </a:xfrm>
                                      <a:prstGeom prst="rect">
                                        <a:avLst/>
                                      </a:prstGeom>
                                    </p:spPr>
                                  </p:pic>
                                  <p:grpSp>
                                    <p:nvGrpSpPr>
                                      <p:cNvPr id="66" name="Group 65"/>
                                      <p:cNvGrpSpPr/>
                                      <p:nvPr/>
                                    </p:nvGrpSpPr>
                                    <p:grpSpPr>
                                      <a:xfrm>
                                        <a:off x="988533" y="3330542"/>
                                        <a:ext cx="794704" cy="971716"/>
                                        <a:chOff x="988533" y="3330542"/>
                                        <a:chExt cx="794704" cy="971716"/>
                                      </a:xfrm>
                                    </p:grpSpPr>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88533" y="3517518"/>
                                          <a:ext cx="784740" cy="784740"/>
                                        </a:xfrm>
                                        <a:prstGeom prst="ellipse">
                                          <a:avLst/>
                                        </a:prstGeom>
                                      </p:spPr>
                                    </p:pic>
                                    <p:cxnSp>
                                      <p:nvCxnSpPr>
                                        <p:cNvPr id="83" name="Curved Connector 82"/>
                                        <p:cNvCxnSpPr/>
                                        <p:nvPr/>
                                      </p:nvCxnSpPr>
                                      <p:spPr>
                                        <a:xfrm rot="10800000" flipV="1">
                                          <a:off x="1428999" y="3330542"/>
                                          <a:ext cx="354238" cy="337712"/>
                                        </a:xfrm>
                                        <a:prstGeom prst="curvedConnector3">
                                          <a:avLst>
                                            <a:gd name="adj1" fmla="val 128090"/>
                                          </a:avLst>
                                        </a:prstGeom>
                                        <a:ln w="9525">
                                          <a:tailEnd type="triangle"/>
                                        </a:ln>
                                      </p:spPr>
                                      <p:style>
                                        <a:lnRef idx="3">
                                          <a:schemeClr val="dk1"/>
                                        </a:lnRef>
                                        <a:fillRef idx="0">
                                          <a:schemeClr val="dk1"/>
                                        </a:fillRef>
                                        <a:effectRef idx="2">
                                          <a:schemeClr val="dk1"/>
                                        </a:effectRef>
                                        <a:fontRef idx="minor">
                                          <a:schemeClr val="tx1"/>
                                        </a:fontRef>
                                      </p:style>
                                    </p:cxnSp>
                                  </p:grpSp>
                                  <p:grpSp>
                                    <p:nvGrpSpPr>
                                      <p:cNvPr id="67" name="Group 66"/>
                                      <p:cNvGrpSpPr/>
                                      <p:nvPr/>
                                    </p:nvGrpSpPr>
                                    <p:grpSpPr>
                                      <a:xfrm>
                                        <a:off x="2173510" y="1345016"/>
                                        <a:ext cx="1558289" cy="1622425"/>
                                        <a:chOff x="2173510" y="1345016"/>
                                        <a:chExt cx="1558289" cy="1622425"/>
                                      </a:xfrm>
                                    </p:grpSpPr>
                                    <p:pic>
                                      <p:nvPicPr>
                                        <p:cNvPr id="78" name="Picture 77"/>
                                        <p:cNvPicPr>
                                          <a:picLocks noChangeAspect="1"/>
                                        </p:cNvPicPr>
                                        <p:nvPr/>
                                      </p:nvPicPr>
                                      <p:blipFill rotWithShape="1">
                                        <a:blip r:embed="rId5">
                                          <a:extLst>
                                            <a:ext uri="{28A0092B-C50C-407E-A947-70E740481C1C}">
                                              <a14:useLocalDpi xmlns:a14="http://schemas.microsoft.com/office/drawing/2010/main" val="0"/>
                                            </a:ext>
                                          </a:extLst>
                                        </a:blip>
                                        <a:srcRect l="13200" t="13599" r="10800" b="10801"/>
                                        <a:stretch/>
                                      </p:blipFill>
                                      <p:spPr>
                                        <a:xfrm>
                                          <a:off x="2544450" y="1345016"/>
                                          <a:ext cx="1187349" cy="1181100"/>
                                        </a:xfrm>
                                        <a:prstGeom prst="rect">
                                          <a:avLst/>
                                        </a:prstGeom>
                                      </p:spPr>
                                    </p:pic>
                                    <p:cxnSp>
                                      <p:nvCxnSpPr>
                                        <p:cNvPr id="79" name="Curved Connector 78"/>
                                        <p:cNvCxnSpPr/>
                                        <p:nvPr/>
                                      </p:nvCxnSpPr>
                                      <p:spPr>
                                        <a:xfrm rot="5400000" flipH="1" flipV="1">
                                          <a:off x="1881241" y="2094491"/>
                                          <a:ext cx="1063624" cy="479086"/>
                                        </a:xfrm>
                                        <a:prstGeom prst="curvedConnector3">
                                          <a:avLst>
                                            <a:gd name="adj1" fmla="val 100937"/>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80" name="Curved Connector 79"/>
                                        <p:cNvCxnSpPr/>
                                        <p:nvPr/>
                                      </p:nvCxnSpPr>
                                      <p:spPr>
                                        <a:xfrm rot="5400000" flipH="1" flipV="1">
                                          <a:off x="2081206" y="2287339"/>
                                          <a:ext cx="977901" cy="349761"/>
                                        </a:xfrm>
                                        <a:prstGeom prst="curvedConnector3">
                                          <a:avLst>
                                            <a:gd name="adj1" fmla="val 94156"/>
                                          </a:avLst>
                                        </a:prstGeom>
                                        <a:ln w="9525">
                                          <a:tailEnd type="triangle"/>
                                        </a:ln>
                                      </p:spPr>
                                      <p:style>
                                        <a:lnRef idx="3">
                                          <a:schemeClr val="dk1"/>
                                        </a:lnRef>
                                        <a:fillRef idx="0">
                                          <a:schemeClr val="dk1"/>
                                        </a:fillRef>
                                        <a:effectRef idx="2">
                                          <a:schemeClr val="dk1"/>
                                        </a:effectRef>
                                        <a:fontRef idx="minor">
                                          <a:schemeClr val="tx1"/>
                                        </a:fontRef>
                                      </p:style>
                                    </p:cxnSp>
                                    <p:cxnSp>
                                      <p:nvCxnSpPr>
                                        <p:cNvPr id="81" name="Curved Connector 80"/>
                                        <p:cNvCxnSpPr/>
                                        <p:nvPr/>
                                      </p:nvCxnSpPr>
                                      <p:spPr>
                                        <a:xfrm rot="5400000" flipH="1" flipV="1">
                                          <a:off x="2222755" y="2362496"/>
                                          <a:ext cx="892176" cy="317713"/>
                                        </a:xfrm>
                                        <a:prstGeom prst="curvedConnector3">
                                          <a:avLst>
                                            <a:gd name="adj1" fmla="val 95552"/>
                                          </a:avLst>
                                        </a:prstGeom>
                                        <a:ln w="9525">
                                          <a:tailEnd type="triangle"/>
                                        </a:ln>
                                      </p:spPr>
                                      <p:style>
                                        <a:lnRef idx="3">
                                          <a:schemeClr val="dk1"/>
                                        </a:lnRef>
                                        <a:fillRef idx="0">
                                          <a:schemeClr val="dk1"/>
                                        </a:fillRef>
                                        <a:effectRef idx="2">
                                          <a:schemeClr val="dk1"/>
                                        </a:effectRef>
                                        <a:fontRef idx="minor">
                                          <a:schemeClr val="tx1"/>
                                        </a:fontRef>
                                      </p:style>
                                    </p:cxnSp>
                                  </p:grpSp>
                                  <p:grpSp>
                                    <p:nvGrpSpPr>
                                      <p:cNvPr id="68" name="Group 67"/>
                                      <p:cNvGrpSpPr/>
                                      <p:nvPr/>
                                    </p:nvGrpSpPr>
                                    <p:grpSpPr>
                                      <a:xfrm>
                                        <a:off x="97352" y="2200307"/>
                                        <a:ext cx="2377845" cy="855142"/>
                                        <a:chOff x="97352" y="2200307"/>
                                        <a:chExt cx="2377845" cy="855142"/>
                                      </a:xfrm>
                                    </p:grpSpPr>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52" y="2200307"/>
                                          <a:ext cx="851210" cy="555651"/>
                                        </a:xfrm>
                                        <a:prstGeom prst="rect">
                                          <a:avLst/>
                                        </a:prstGeom>
                                      </p:spPr>
                                    </p:pic>
                                    <p:cxnSp>
                                      <p:nvCxnSpPr>
                                        <p:cNvPr id="74" name="Curved Connector 73"/>
                                        <p:cNvCxnSpPr/>
                                        <p:nvPr/>
                                      </p:nvCxnSpPr>
                                      <p:spPr>
                                        <a:xfrm rot="10800000">
                                          <a:off x="433741" y="2729590"/>
                                          <a:ext cx="2041456" cy="325859"/>
                                        </a:xfrm>
                                        <a:prstGeom prst="curvedConnector3">
                                          <a:avLst>
                                            <a:gd name="adj1" fmla="val 100254"/>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75" name="Curved Connector 74"/>
                                        <p:cNvCxnSpPr/>
                                        <p:nvPr/>
                                      </p:nvCxnSpPr>
                                      <p:spPr>
                                        <a:xfrm rot="10800000">
                                          <a:off x="497294" y="2738743"/>
                                          <a:ext cx="1876301" cy="287339"/>
                                        </a:xfrm>
                                        <a:prstGeom prst="curvedConnector3">
                                          <a:avLst>
                                            <a:gd name="adj1" fmla="val 99923"/>
                                          </a:avLst>
                                        </a:prstGeom>
                                        <a:ln w="9525">
                                          <a:tailEnd type="triangle"/>
                                        </a:ln>
                                      </p:spPr>
                                      <p:style>
                                        <a:lnRef idx="3">
                                          <a:schemeClr val="accent5"/>
                                        </a:lnRef>
                                        <a:fillRef idx="0">
                                          <a:schemeClr val="accent5"/>
                                        </a:fillRef>
                                        <a:effectRef idx="2">
                                          <a:schemeClr val="accent5"/>
                                        </a:effectRef>
                                        <a:fontRef idx="minor">
                                          <a:schemeClr val="tx1"/>
                                        </a:fontRef>
                                      </p:style>
                                    </p:cxnSp>
                                    <p:cxnSp>
                                      <p:nvCxnSpPr>
                                        <p:cNvPr id="76" name="Curved Connector 75"/>
                                        <p:cNvCxnSpPr/>
                                        <p:nvPr/>
                                      </p:nvCxnSpPr>
                                      <p:spPr>
                                        <a:xfrm rot="10800000">
                                          <a:off x="539154" y="2736711"/>
                                          <a:ext cx="1723918" cy="256446"/>
                                        </a:xfrm>
                                        <a:prstGeom prst="curvedConnector3">
                                          <a:avLst>
                                            <a:gd name="adj1" fmla="val 97608"/>
                                          </a:avLst>
                                        </a:prstGeom>
                                        <a:ln w="9525">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77" name="Curved Connector 76"/>
                                        <p:cNvCxnSpPr/>
                                        <p:nvPr/>
                                      </p:nvCxnSpPr>
                                      <p:spPr>
                                        <a:xfrm rot="10800000">
                                          <a:off x="596460" y="2682866"/>
                                          <a:ext cx="1553711" cy="280796"/>
                                        </a:xfrm>
                                        <a:prstGeom prst="curvedConnector3">
                                          <a:avLst>
                                            <a:gd name="adj1" fmla="val 97943"/>
                                          </a:avLst>
                                        </a:prstGeom>
                                        <a:ln w="9525">
                                          <a:tailEnd type="triangle"/>
                                        </a:ln>
                                      </p:spPr>
                                      <p:style>
                                        <a:lnRef idx="3">
                                          <a:schemeClr val="dk1"/>
                                        </a:lnRef>
                                        <a:fillRef idx="0">
                                          <a:schemeClr val="dk1"/>
                                        </a:fillRef>
                                        <a:effectRef idx="2">
                                          <a:schemeClr val="dk1"/>
                                        </a:effectRef>
                                        <a:fontRef idx="minor">
                                          <a:schemeClr val="tx1"/>
                                        </a:fontRef>
                                      </p:style>
                                    </p:cxnSp>
                                  </p:grpSp>
                                  <p:pic>
                                    <p:nvPicPr>
                                      <p:cNvPr id="69" name="Picture 6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34790" y="884166"/>
                                        <a:ext cx="1041771" cy="682528"/>
                                      </a:xfrm>
                                      <a:prstGeom prst="ellipse">
                                        <a:avLst/>
                                      </a:prstGeom>
                                    </p:spPr>
                                  </p:pic>
                                  <p:grpSp>
                                    <p:nvGrpSpPr>
                                      <p:cNvPr id="70" name="Group 69"/>
                                      <p:cNvGrpSpPr/>
                                      <p:nvPr/>
                                    </p:nvGrpSpPr>
                                    <p:grpSpPr>
                                      <a:xfrm>
                                        <a:off x="1369175" y="1254791"/>
                                        <a:ext cx="1025320" cy="1515865"/>
                                        <a:chOff x="1369175" y="1254791"/>
                                        <a:chExt cx="1025320" cy="1515865"/>
                                      </a:xfrm>
                                    </p:grpSpPr>
                                    <p:pic>
                                      <p:nvPicPr>
                                        <p:cNvPr id="71" name="Picture 7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369175" y="1254791"/>
                                          <a:ext cx="1025320" cy="671749"/>
                                        </a:xfrm>
                                        <a:prstGeom prst="ellipse">
                                          <a:avLst/>
                                        </a:prstGeom>
                                      </p:spPr>
                                    </p:pic>
                                    <p:cxnSp>
                                      <p:nvCxnSpPr>
                                        <p:cNvPr id="72" name="Curved Connector 71"/>
                                        <p:cNvCxnSpPr/>
                                        <p:nvPr/>
                                      </p:nvCxnSpPr>
                                      <p:spPr>
                                        <a:xfrm rot="5400000" flipH="1" flipV="1">
                                          <a:off x="1236425" y="1924931"/>
                                          <a:ext cx="1425639" cy="265811"/>
                                        </a:xfrm>
                                        <a:prstGeom prst="curvedConnector3">
                                          <a:avLst>
                                            <a:gd name="adj1" fmla="val 97081"/>
                                          </a:avLst>
                                        </a:prstGeom>
                                        <a:ln w="9525">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grpSp>
                                <p:grpSp>
                                  <p:nvGrpSpPr>
                                    <p:cNvPr id="62" name="Group 61"/>
                                    <p:cNvGrpSpPr/>
                                    <p:nvPr/>
                                  </p:nvGrpSpPr>
                                  <p:grpSpPr>
                                    <a:xfrm>
                                      <a:off x="3366243" y="2121938"/>
                                      <a:ext cx="555542" cy="1259064"/>
                                      <a:chOff x="3366243" y="2121938"/>
                                      <a:chExt cx="555542" cy="1259064"/>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403046" y="2605318"/>
                                        <a:ext cx="518739" cy="775684"/>
                                      </a:xfrm>
                                      <a:prstGeom prst="rect">
                                        <a:avLst/>
                                      </a:prstGeom>
                                    </p:spPr>
                                  </p:pic>
                                  <p:cxnSp>
                                    <p:nvCxnSpPr>
                                      <p:cNvPr id="64" name="Curved Connector 63"/>
                                      <p:cNvCxnSpPr/>
                                      <p:nvPr/>
                                    </p:nvCxnSpPr>
                                    <p:spPr>
                                      <a:xfrm rot="16200000" flipH="1">
                                        <a:off x="3279419" y="2208762"/>
                                        <a:ext cx="573673" cy="400026"/>
                                      </a:xfrm>
                                      <a:prstGeom prst="curvedConnector3">
                                        <a:avLst>
                                          <a:gd name="adj1" fmla="val 50000"/>
                                        </a:avLst>
                                      </a:prstGeom>
                                      <a:ln w="9525">
                                        <a:tailEnd type="triangle"/>
                                      </a:ln>
                                    </p:spPr>
                                    <p:style>
                                      <a:lnRef idx="3">
                                        <a:schemeClr val="dk1"/>
                                      </a:lnRef>
                                      <a:fillRef idx="0">
                                        <a:schemeClr val="dk1"/>
                                      </a:fillRef>
                                      <a:effectRef idx="2">
                                        <a:schemeClr val="dk1"/>
                                      </a:effectRef>
                                      <a:fontRef idx="minor">
                                        <a:schemeClr val="tx1"/>
                                      </a:fontRef>
                                    </p:style>
                                  </p:cxnSp>
                                </p:grpSp>
                              </p:grpSp>
                              <p:pic>
                                <p:nvPicPr>
                                  <p:cNvPr id="43" name="Picture 42"/>
                                  <p:cNvPicPr>
                                    <a:picLocks noChangeAspect="1"/>
                                  </p:cNvPicPr>
                                  <p:nvPr/>
                                </p:nvPicPr>
                                <p:blipFill rotWithShape="1">
                                  <a:blip r:embed="rId10" cstate="print">
                                    <a:extLst>
                                      <a:ext uri="{28A0092B-C50C-407E-A947-70E740481C1C}">
                                        <a14:useLocalDpi xmlns:a14="http://schemas.microsoft.com/office/drawing/2010/main" val="0"/>
                                      </a:ext>
                                    </a:extLst>
                                  </a:blip>
                                  <a:srcRect l="13638" t="16404" r="24049" b="14477"/>
                                  <a:stretch/>
                                </p:blipFill>
                                <p:spPr>
                                  <a:xfrm>
                                    <a:off x="2745037" y="3366523"/>
                                    <a:ext cx="483896" cy="373920"/>
                                  </a:xfrm>
                                  <a:prstGeom prst="ellipse">
                                    <a:avLst/>
                                  </a:prstGeom>
                                </p:spPr>
                              </p:pic>
                              <p:grpSp>
                                <p:nvGrpSpPr>
                                  <p:cNvPr id="44" name="Group 43"/>
                                  <p:cNvGrpSpPr/>
                                  <p:nvPr/>
                                </p:nvGrpSpPr>
                                <p:grpSpPr>
                                  <a:xfrm>
                                    <a:off x="1557856" y="114809"/>
                                    <a:ext cx="1803554" cy="1324950"/>
                                    <a:chOff x="1557856" y="114809"/>
                                    <a:chExt cx="1803554" cy="1324950"/>
                                  </a:xfrm>
                                </p:grpSpPr>
                                <p:grpSp>
                                  <p:nvGrpSpPr>
                                    <p:cNvPr id="54" name="Group 53"/>
                                    <p:cNvGrpSpPr/>
                                    <p:nvPr/>
                                  </p:nvGrpSpPr>
                                  <p:grpSpPr>
                                    <a:xfrm>
                                      <a:off x="1557856" y="114809"/>
                                      <a:ext cx="1368021" cy="629958"/>
                                      <a:chOff x="1557856" y="114809"/>
                                      <a:chExt cx="1368021" cy="629958"/>
                                    </a:xfrm>
                                  </p:grpSpPr>
                                  <p:pic>
                                    <p:nvPicPr>
                                      <p:cNvPr id="57" name="Picture 56"/>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1557856" y="127929"/>
                                        <a:ext cx="665353" cy="616838"/>
                                      </a:xfrm>
                                      <a:prstGeom prst="rect">
                                        <a:avLst/>
                                      </a:prstGeom>
                                    </p:spPr>
                                  </p:pic>
                                  <p:pic>
                                    <p:nvPicPr>
                                      <p:cNvPr id="58" name="Picture 57"/>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2260524" y="114809"/>
                                        <a:ext cx="665353" cy="616838"/>
                                      </a:xfrm>
                                      <a:prstGeom prst="rect">
                                        <a:avLst/>
                                      </a:prstGeom>
                                    </p:spPr>
                                  </p:pic>
                                  <p:cxnSp>
                                    <p:nvCxnSpPr>
                                      <p:cNvPr id="59" name="Curved Connector 58"/>
                                      <p:cNvCxnSpPr/>
                                      <p:nvPr/>
                                    </p:nvCxnSpPr>
                                    <p:spPr>
                                      <a:xfrm rot="5400000" flipH="1" flipV="1">
                                        <a:off x="2207398" y="300145"/>
                                        <a:ext cx="36499" cy="727552"/>
                                      </a:xfrm>
                                      <a:prstGeom prst="curvedConnector3">
                                        <a:avLst>
                                          <a:gd name="adj1" fmla="val -165950"/>
                                        </a:avLst>
                                      </a:prstGeom>
                                      <a:ln w="9525">
                                        <a:solidFill>
                                          <a:srgbClr val="C00000"/>
                                        </a:solidFill>
                                      </a:ln>
                                    </p:spPr>
                                    <p:style>
                                      <a:lnRef idx="3">
                                        <a:schemeClr val="dk1"/>
                                      </a:lnRef>
                                      <a:fillRef idx="0">
                                        <a:schemeClr val="dk1"/>
                                      </a:fillRef>
                                      <a:effectRef idx="2">
                                        <a:schemeClr val="dk1"/>
                                      </a:effectRef>
                                      <a:fontRef idx="minor">
                                        <a:schemeClr val="tx1"/>
                                      </a:fontRef>
                                    </p:style>
                                  </p:cxnSp>
                                  <p:cxnSp>
                                    <p:nvCxnSpPr>
                                      <p:cNvPr id="60" name="Curved Connector 59"/>
                                      <p:cNvCxnSpPr/>
                                      <p:nvPr/>
                                    </p:nvCxnSpPr>
                                    <p:spPr>
                                      <a:xfrm>
                                        <a:off x="1812319" y="657190"/>
                                        <a:ext cx="797944" cy="6728"/>
                                      </a:xfrm>
                                      <a:prstGeom prst="curvedConnector4">
                                        <a:avLst>
                                          <a:gd name="adj1" fmla="val -1940"/>
                                          <a:gd name="adj2" fmla="val 3497236"/>
                                        </a:avLst>
                                      </a:prstGeom>
                                      <a:ln w="9525"/>
                                    </p:spPr>
                                    <p:style>
                                      <a:lnRef idx="3">
                                        <a:schemeClr val="dk1"/>
                                      </a:lnRef>
                                      <a:fillRef idx="0">
                                        <a:schemeClr val="dk1"/>
                                      </a:fillRef>
                                      <a:effectRef idx="2">
                                        <a:schemeClr val="dk1"/>
                                      </a:effectRef>
                                      <a:fontRef idx="minor">
                                        <a:schemeClr val="tx1"/>
                                      </a:fontRef>
                                    </p:style>
                                  </p:cxnSp>
                                </p:grpSp>
                                <p:cxnSp>
                                  <p:nvCxnSpPr>
                                    <p:cNvPr id="55" name="Curved Connector 54"/>
                                    <p:cNvCxnSpPr/>
                                    <p:nvPr/>
                                  </p:nvCxnSpPr>
                                  <p:spPr>
                                    <a:xfrm rot="10800000">
                                      <a:off x="2247354" y="749521"/>
                                      <a:ext cx="1058841" cy="666165"/>
                                    </a:xfrm>
                                    <a:prstGeom prst="curvedConnector3">
                                      <a:avLst>
                                        <a:gd name="adj1" fmla="val 94268"/>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56" name="Curved Connector 55"/>
                                    <p:cNvCxnSpPr/>
                                    <p:nvPr/>
                                  </p:nvCxnSpPr>
                                  <p:spPr>
                                    <a:xfrm rot="10800000">
                                      <a:off x="2585561" y="744768"/>
                                      <a:ext cx="775849" cy="694991"/>
                                    </a:xfrm>
                                    <a:prstGeom prst="curvedConnector3">
                                      <a:avLst>
                                        <a:gd name="adj1" fmla="val 88626"/>
                                      </a:avLst>
                                    </a:prstGeom>
                                    <a:ln w="9525">
                                      <a:tailEnd type="triangle"/>
                                    </a:ln>
                                  </p:spPr>
                                  <p:style>
                                    <a:lnRef idx="3">
                                      <a:schemeClr val="dk1"/>
                                    </a:lnRef>
                                    <a:fillRef idx="0">
                                      <a:schemeClr val="dk1"/>
                                    </a:fillRef>
                                    <a:effectRef idx="2">
                                      <a:schemeClr val="dk1"/>
                                    </a:effectRef>
                                    <a:fontRef idx="minor">
                                      <a:schemeClr val="tx1"/>
                                    </a:fontRef>
                                  </p:style>
                                </p:cxnSp>
                              </p:grpSp>
                              <p:grpSp>
                                <p:nvGrpSpPr>
                                  <p:cNvPr id="45" name="Group 44"/>
                                  <p:cNvGrpSpPr/>
                                  <p:nvPr/>
                                </p:nvGrpSpPr>
                                <p:grpSpPr>
                                  <a:xfrm>
                                    <a:off x="2945823" y="72739"/>
                                    <a:ext cx="1342247" cy="1569525"/>
                                    <a:chOff x="2945823" y="72739"/>
                                    <a:chExt cx="1342247" cy="1569525"/>
                                  </a:xfrm>
                                </p:grpSpPr>
                                <p:grpSp>
                                  <p:nvGrpSpPr>
                                    <p:cNvPr id="46" name="Group 45"/>
                                    <p:cNvGrpSpPr/>
                                    <p:nvPr/>
                                  </p:nvGrpSpPr>
                                  <p:grpSpPr>
                                    <a:xfrm>
                                      <a:off x="2945823" y="72739"/>
                                      <a:ext cx="1342247" cy="622610"/>
                                      <a:chOff x="2945823" y="72739"/>
                                      <a:chExt cx="1342247" cy="622610"/>
                                    </a:xfrm>
                                  </p:grpSpPr>
                                  <p:pic>
                                    <p:nvPicPr>
                                      <p:cNvPr id="49" name="Picture 48"/>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2945823" y="85859"/>
                                        <a:ext cx="657427" cy="609490"/>
                                      </a:xfrm>
                                      <a:prstGeom prst="rect">
                                        <a:avLst/>
                                      </a:prstGeom>
                                    </p:spPr>
                                  </p:pic>
                                  <p:pic>
                                    <p:nvPicPr>
                                      <p:cNvPr id="50" name="Picture 49"/>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3630644" y="72739"/>
                                        <a:ext cx="657426" cy="609489"/>
                                      </a:xfrm>
                                      <a:prstGeom prst="rect">
                                        <a:avLst/>
                                      </a:prstGeom>
                                    </p:spPr>
                                  </p:pic>
                                  <p:cxnSp>
                                    <p:nvCxnSpPr>
                                      <p:cNvPr id="51" name="Curved Connector 50"/>
                                      <p:cNvCxnSpPr/>
                                      <p:nvPr/>
                                    </p:nvCxnSpPr>
                                    <p:spPr>
                                      <a:xfrm rot="5400000" flipH="1" flipV="1">
                                        <a:off x="3573083" y="258074"/>
                                        <a:ext cx="36499" cy="727552"/>
                                      </a:xfrm>
                                      <a:prstGeom prst="curvedConnector3">
                                        <a:avLst>
                                          <a:gd name="adj1" fmla="val -165950"/>
                                        </a:avLst>
                                      </a:prstGeom>
                                      <a:ln w="9525">
                                        <a:solidFill>
                                          <a:srgbClr val="C00000"/>
                                        </a:solidFill>
                                      </a:ln>
                                    </p:spPr>
                                    <p:style>
                                      <a:lnRef idx="3">
                                        <a:schemeClr val="dk1"/>
                                      </a:lnRef>
                                      <a:fillRef idx="0">
                                        <a:schemeClr val="dk1"/>
                                      </a:fillRef>
                                      <a:effectRef idx="2">
                                        <a:schemeClr val="dk1"/>
                                      </a:effectRef>
                                      <a:fontRef idx="minor">
                                        <a:schemeClr val="tx1"/>
                                      </a:fontRef>
                                    </p:style>
                                  </p:cxnSp>
                                  <p:cxnSp>
                                    <p:nvCxnSpPr>
                                      <p:cNvPr id="52" name="Curved Connector 51"/>
                                      <p:cNvCxnSpPr/>
                                      <p:nvPr/>
                                    </p:nvCxnSpPr>
                                    <p:spPr>
                                      <a:xfrm>
                                        <a:off x="3192358" y="615120"/>
                                        <a:ext cx="797943" cy="6728"/>
                                      </a:xfrm>
                                      <a:prstGeom prst="curvedConnector4">
                                        <a:avLst>
                                          <a:gd name="adj1" fmla="val -1940"/>
                                          <a:gd name="adj2" fmla="val 3497236"/>
                                        </a:avLst>
                                      </a:prstGeom>
                                      <a:ln w="9525"/>
                                    </p:spPr>
                                    <p:style>
                                      <a:lnRef idx="3">
                                        <a:schemeClr val="dk1"/>
                                      </a:lnRef>
                                      <a:fillRef idx="0">
                                        <a:schemeClr val="dk1"/>
                                      </a:fillRef>
                                      <a:effectRef idx="2">
                                        <a:schemeClr val="dk1"/>
                                      </a:effectRef>
                                      <a:fontRef idx="minor">
                                        <a:schemeClr val="tx1"/>
                                      </a:fontRef>
                                    </p:style>
                                  </p:cxnSp>
                                  <p:cxnSp>
                                    <p:nvCxnSpPr>
                                      <p:cNvPr id="53" name="Curved Connector 52"/>
                                      <p:cNvCxnSpPr/>
                                      <p:nvPr/>
                                    </p:nvCxnSpPr>
                                    <p:spPr>
                                      <a:xfrm rot="5400000" flipH="1" flipV="1">
                                        <a:off x="3573083" y="258075"/>
                                        <a:ext cx="36499" cy="727552"/>
                                      </a:xfrm>
                                      <a:prstGeom prst="curvedConnector3">
                                        <a:avLst>
                                          <a:gd name="adj1" fmla="val -165950"/>
                                        </a:avLst>
                                      </a:prstGeom>
                                      <a:ln w="9525">
                                        <a:solidFill>
                                          <a:srgbClr val="C00000"/>
                                        </a:solidFill>
                                      </a:ln>
                                    </p:spPr>
                                    <p:style>
                                      <a:lnRef idx="3">
                                        <a:schemeClr val="dk1"/>
                                      </a:lnRef>
                                      <a:fillRef idx="0">
                                        <a:schemeClr val="dk1"/>
                                      </a:fillRef>
                                      <a:effectRef idx="2">
                                        <a:schemeClr val="dk1"/>
                                      </a:effectRef>
                                      <a:fontRef idx="minor">
                                        <a:schemeClr val="tx1"/>
                                      </a:fontRef>
                                    </p:style>
                                  </p:cxnSp>
                                </p:grpSp>
                                <p:cxnSp>
                                  <p:nvCxnSpPr>
                                    <p:cNvPr id="47" name="Curved Connector 46"/>
                                    <p:cNvCxnSpPr/>
                                    <p:nvPr/>
                                  </p:nvCxnSpPr>
                                  <p:spPr>
                                    <a:xfrm rot="5400000" flipH="1" flipV="1">
                                      <a:off x="3001616" y="1104638"/>
                                      <a:ext cx="888249" cy="19256"/>
                                    </a:xfrm>
                                    <a:prstGeom prst="curvedConnector3">
                                      <a:avLst>
                                        <a:gd name="adj1" fmla="val 50000"/>
                                      </a:avLst>
                                    </a:prstGeom>
                                    <a:ln w="9525">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Curved Connector 47"/>
                                    <p:cNvCxnSpPr/>
                                    <p:nvPr/>
                                  </p:nvCxnSpPr>
                                  <p:spPr>
                                    <a:xfrm rot="5400000" flipH="1" flipV="1">
                                      <a:off x="3160582" y="1159423"/>
                                      <a:ext cx="815833" cy="149849"/>
                                    </a:xfrm>
                                    <a:prstGeom prst="curvedConnector3">
                                      <a:avLst>
                                        <a:gd name="adj1" fmla="val 50000"/>
                                      </a:avLst>
                                    </a:prstGeom>
                                    <a:ln w="9525">
                                      <a:tailEnd type="triangle"/>
                                    </a:ln>
                                  </p:spPr>
                                  <p:style>
                                    <a:lnRef idx="3">
                                      <a:schemeClr val="dk1"/>
                                    </a:lnRef>
                                    <a:fillRef idx="0">
                                      <a:schemeClr val="dk1"/>
                                    </a:fillRef>
                                    <a:effectRef idx="2">
                                      <a:schemeClr val="dk1"/>
                                    </a:effectRef>
                                    <a:fontRef idx="minor">
                                      <a:schemeClr val="tx1"/>
                                    </a:fontRef>
                                  </p:style>
                                </p:cxnSp>
                              </p:grpSp>
                            </p:grpSp>
                          </p:grpSp>
                          <p:sp>
                            <p:nvSpPr>
                              <p:cNvPr id="35" name="TextBox 320"/>
                              <p:cNvSpPr txBox="1"/>
                              <p:nvPr/>
                            </p:nvSpPr>
                            <p:spPr>
                              <a:xfrm flipH="1">
                                <a:off x="3073480" y="2736402"/>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6" name="TextBox 325"/>
                              <p:cNvSpPr txBox="1"/>
                              <p:nvPr/>
                            </p:nvSpPr>
                            <p:spPr>
                              <a:xfrm flipH="1">
                                <a:off x="3140156" y="3632326"/>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7" name="TextBox 331"/>
                              <p:cNvSpPr txBox="1"/>
                              <p:nvPr/>
                            </p:nvSpPr>
                            <p:spPr>
                              <a:xfrm flipH="1">
                                <a:off x="152190" y="1973047"/>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8" name="TextBox 343"/>
                              <p:cNvSpPr txBox="1"/>
                              <p:nvPr/>
                            </p:nvSpPr>
                            <p:spPr>
                              <a:xfrm flipH="1">
                                <a:off x="3739333" y="1786450"/>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9" name="TextBox 352"/>
                              <p:cNvSpPr txBox="1"/>
                              <p:nvPr/>
                            </p:nvSpPr>
                            <p:spPr>
                              <a:xfrm flipH="1">
                                <a:off x="4951995" y="2238523"/>
                                <a:ext cx="336533" cy="1383459"/>
                              </a:xfrm>
                              <a:prstGeom prst="decagon">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grpSp>
                        <p:sp>
                          <p:nvSpPr>
                            <p:cNvPr id="30" name="TextBox 328"/>
                            <p:cNvSpPr txBox="1"/>
                            <p:nvPr/>
                          </p:nvSpPr>
                          <p:spPr>
                            <a:xfrm flipH="1">
                              <a:off x="909867" y="3487816"/>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1" name="TextBox 334"/>
                            <p:cNvSpPr txBox="1"/>
                            <p:nvPr/>
                          </p:nvSpPr>
                          <p:spPr>
                            <a:xfrm flipH="1">
                              <a:off x="1137610" y="1248021"/>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2" name="TextBox 346"/>
                            <p:cNvSpPr txBox="1"/>
                            <p:nvPr/>
                          </p:nvSpPr>
                          <p:spPr>
                            <a:xfrm flipH="1">
                              <a:off x="1955523" y="116950"/>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3" name="TextBox 349"/>
                            <p:cNvSpPr txBox="1"/>
                            <p:nvPr/>
                          </p:nvSpPr>
                          <p:spPr>
                            <a:xfrm flipH="1">
                              <a:off x="3352536" y="46778"/>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p:nvPicPr>
                        <p:blipFill rotWithShape="1">
                          <a:blip r:embed="rId12" cstate="print">
                            <a:extLst>
                              <a:ext uri="{28A0092B-C50C-407E-A947-70E740481C1C}">
                                <a14:useLocalDpi xmlns:a14="http://schemas.microsoft.com/office/drawing/2010/main" val="0"/>
                              </a:ext>
                            </a:extLst>
                          </a:blip>
                          <a:srcRect l="5672" t="18064" r="2709" b="11580"/>
                          <a:stretch/>
                        </p:blipFill>
                        <p:spPr>
                          <a:xfrm rot="16200000" flipH="1">
                            <a:off x="68029" y="3376133"/>
                            <a:ext cx="858527" cy="659257"/>
                          </a:xfrm>
                          <a:prstGeom prst="ellipse">
                            <a:avLst/>
                          </a:prstGeom>
                        </p:spPr>
                      </p:pic>
                      <p:sp>
                        <p:nvSpPr>
                          <p:cNvPr id="28" name="TextBox 390"/>
                          <p:cNvSpPr txBox="1"/>
                          <p:nvPr/>
                        </p:nvSpPr>
                        <p:spPr>
                          <a:xfrm flipH="1">
                            <a:off x="101057" y="3186958"/>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cxnSp>
                      <p:nvCxnSpPr>
                        <p:cNvPr id="25" name="Curved Connector 24"/>
                        <p:cNvCxnSpPr/>
                        <p:nvPr/>
                      </p:nvCxnSpPr>
                      <p:spPr>
                        <a:xfrm rot="10800000" flipV="1">
                          <a:off x="688096" y="3339598"/>
                          <a:ext cx="312938" cy="210567"/>
                        </a:xfrm>
                        <a:prstGeom prst="curvedConnector3">
                          <a:avLst>
                            <a:gd name="adj1" fmla="val 101375"/>
                          </a:avLst>
                        </a:prstGeom>
                        <a:ln w="9525">
                          <a:tailEnd type="triangle"/>
                        </a:ln>
                      </p:spPr>
                      <p:style>
                        <a:lnRef idx="3">
                          <a:schemeClr val="dk1"/>
                        </a:lnRef>
                        <a:fillRef idx="0">
                          <a:schemeClr val="dk1"/>
                        </a:fillRef>
                        <a:effectRef idx="2">
                          <a:schemeClr val="dk1"/>
                        </a:effectRef>
                        <a:fontRef idx="minor">
                          <a:schemeClr val="tx1"/>
                        </a:fontRef>
                      </p:style>
                    </p:cxnSp>
                  </p:grpSp>
                  <p:sp>
                    <p:nvSpPr>
                      <p:cNvPr id="23" name="TextBox 495"/>
                      <p:cNvSpPr txBox="1"/>
                      <p:nvPr/>
                    </p:nvSpPr>
                    <p:spPr>
                      <a:xfrm>
                        <a:off x="3764082" y="2430187"/>
                        <a:ext cx="465892" cy="326975"/>
                      </a:xfrm>
                      <a:prstGeom prst="rect">
                        <a:avLst/>
                      </a:prstGeom>
                      <a:noFill/>
                    </p:spPr>
                    <p:txBody>
                      <a:bodyPr wrap="square" rtlCol="0">
                        <a:spAutoFit/>
                      </a:bodyPr>
                      <a:lstStyle/>
                      <a:p>
                        <a:pPr marL="0" marR="0">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cxnSp>
                  <p:nvCxnSpPr>
                    <p:cNvPr id="16" name="Curved Connector 15"/>
                    <p:cNvCxnSpPr/>
                    <p:nvPr/>
                  </p:nvCxnSpPr>
                  <p:spPr>
                    <a:xfrm>
                      <a:off x="5591175" y="3433764"/>
                      <a:ext cx="276225" cy="372427"/>
                    </a:xfrm>
                    <a:prstGeom prst="curvedConnector3">
                      <a:avLst>
                        <a:gd name="adj1" fmla="val 22414"/>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flipV="1">
                      <a:off x="4267200" y="2719389"/>
                      <a:ext cx="274320" cy="1178759"/>
                    </a:xfrm>
                    <a:prstGeom prst="curvedConnector3">
                      <a:avLst>
                        <a:gd name="adj1" fmla="val -879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4400550" y="2795589"/>
                      <a:ext cx="215265" cy="1141626"/>
                    </a:xfrm>
                    <a:prstGeom prst="curvedConnector3">
                      <a:avLst>
                        <a:gd name="adj1" fmla="val 2461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H="1" flipV="1">
                      <a:off x="3571875" y="2424114"/>
                      <a:ext cx="787400" cy="1564640"/>
                    </a:xfrm>
                    <a:prstGeom prst="curvedConnector3">
                      <a:avLst>
                        <a:gd name="adj1" fmla="val 1022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flipH="1" flipV="1">
                      <a:off x="3600450" y="2433639"/>
                      <a:ext cx="690880" cy="1513840"/>
                    </a:xfrm>
                    <a:prstGeom prst="curvedConnector3">
                      <a:avLst>
                        <a:gd name="adj1" fmla="val 9729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H="1" flipV="1">
                      <a:off x="3638550" y="2481264"/>
                      <a:ext cx="575673" cy="1439310"/>
                    </a:xfrm>
                    <a:prstGeom prst="curvedConnector3">
                      <a:avLst>
                        <a:gd name="adj1" fmla="val 86395"/>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758242" y="1352152"/>
                    <a:ext cx="2425296" cy="1104437"/>
                    <a:chOff x="1758242" y="1352152"/>
                    <a:chExt cx="2425296" cy="1104437"/>
                  </a:xfrm>
                </p:grpSpPr>
                <p:cxnSp>
                  <p:nvCxnSpPr>
                    <p:cNvPr id="13" name="Straight Arrow Connector 12"/>
                    <p:cNvCxnSpPr/>
                    <p:nvPr/>
                  </p:nvCxnSpPr>
                  <p:spPr>
                    <a:xfrm flipV="1">
                      <a:off x="3225202" y="1352152"/>
                      <a:ext cx="827092" cy="58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58242" y="2032801"/>
                      <a:ext cx="2425296" cy="423788"/>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Server</a:t>
                      </a:r>
                    </a:p>
                    <a:p>
                      <a:pPr algn="ctr"/>
                      <a:r>
                        <a:rPr lang="en-US" sz="1050" dirty="0">
                          <a:latin typeface="Times New Roman" panose="02020603050405020304" pitchFamily="18" charset="0"/>
                          <a:cs typeface="Times New Roman" panose="02020603050405020304" pitchFamily="18" charset="0"/>
                        </a:rPr>
                        <a:t>(Raspberry Pi)</a:t>
                      </a:r>
                    </a:p>
                  </p:txBody>
                </p:sp>
              </p:grpSp>
            </p:grpSp>
            <p:pic>
              <p:nvPicPr>
                <p:cNvPr id="6" name="Picture 5"/>
                <p:cNvPicPr>
                  <a:picLocks noChangeAspect="1"/>
                </p:cNvPicPr>
                <p:nvPr/>
              </p:nvPicPr>
              <p:blipFill>
                <a:blip r:embed="rId13"/>
                <a:stretch>
                  <a:fillRect/>
                </a:stretch>
              </p:blipFill>
              <p:spPr>
                <a:xfrm>
                  <a:off x="4191495" y="1154804"/>
                  <a:ext cx="852086" cy="591348"/>
                </a:xfrm>
                <a:prstGeom prst="rect">
                  <a:avLst/>
                </a:prstGeom>
              </p:spPr>
            </p:pic>
            <p:pic>
              <p:nvPicPr>
                <p:cNvPr id="7" name="Picture 6"/>
                <p:cNvPicPr>
                  <a:picLocks noChangeAspect="1"/>
                </p:cNvPicPr>
                <p:nvPr/>
              </p:nvPicPr>
              <p:blipFill rotWithShape="1">
                <a:blip r:embed="rId14"/>
                <a:srcRect l="19523" t="19905" r="19810" b="19143"/>
                <a:stretch/>
              </p:blipFill>
              <p:spPr>
                <a:xfrm>
                  <a:off x="4368834" y="718798"/>
                  <a:ext cx="497408" cy="374813"/>
                </a:xfrm>
                <a:prstGeom prst="rect">
                  <a:avLst/>
                </a:prstGeom>
              </p:spPr>
            </p:pic>
            <p:sp>
              <p:nvSpPr>
                <p:cNvPr id="8" name="TextBox 7"/>
                <p:cNvSpPr txBox="1"/>
                <p:nvPr/>
              </p:nvSpPr>
              <p:spPr>
                <a:xfrm>
                  <a:off x="5110605" y="2048353"/>
                  <a:ext cx="2803110" cy="565051"/>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Client</a:t>
                  </a:r>
                </a:p>
                <a:p>
                  <a:pPr algn="ctr"/>
                  <a:r>
                    <a:rPr lang="en-US" sz="1100" dirty="0">
                      <a:latin typeface="Times New Roman" panose="02020603050405020304" pitchFamily="18" charset="0"/>
                      <a:cs typeface="Times New Roman" panose="02020603050405020304" pitchFamily="18" charset="0"/>
                    </a:rPr>
                    <a:t>(browser on any device connected to the same WiFi network as the  Raspberry Pi)</a:t>
                  </a:r>
                </a:p>
              </p:txBody>
            </p:sp>
            <p:cxnSp>
              <p:nvCxnSpPr>
                <p:cNvPr id="9" name="Straight Arrow Connector 8"/>
                <p:cNvCxnSpPr/>
                <p:nvPr/>
              </p:nvCxnSpPr>
              <p:spPr>
                <a:xfrm flipH="1" flipV="1">
                  <a:off x="5119761" y="1518237"/>
                  <a:ext cx="827092" cy="58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15"/>
                <a:srcRect l="53229" t="52111" r="2240" b="34238"/>
                <a:stretch/>
              </p:blipFill>
              <p:spPr>
                <a:xfrm>
                  <a:off x="5357541" y="2701160"/>
                  <a:ext cx="2636575" cy="962766"/>
                </a:xfrm>
                <a:prstGeom prst="rect">
                  <a:avLst/>
                </a:prstGeom>
              </p:spPr>
            </p:pic>
          </p:grpSp>
        </p:grpSp>
        <p:pic>
          <p:nvPicPr>
            <p:cNvPr id="84" name="Picture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34748" y="3987899"/>
              <a:ext cx="4939016" cy="2766722"/>
            </a:xfrm>
            <a:prstGeom prst="rect">
              <a:avLst/>
            </a:prstGeom>
          </p:spPr>
        </p:pic>
        <p:sp>
          <p:nvSpPr>
            <p:cNvPr id="86" name="TextBox 495"/>
            <p:cNvSpPr txBox="1"/>
            <p:nvPr/>
          </p:nvSpPr>
          <p:spPr>
            <a:xfrm>
              <a:off x="7203117" y="2596397"/>
              <a:ext cx="487882" cy="338554"/>
            </a:xfrm>
            <a:prstGeom prst="rect">
              <a:avLst/>
            </a:prstGeom>
            <a:noFill/>
          </p:spPr>
          <p:txBody>
            <a:bodyPr wrap="square" rtlCol="0">
              <a:spAutoFit/>
            </a:bodyPr>
            <a:lstStyle/>
            <a:p>
              <a:pPr marL="0" marR="0">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7" name="TextBox 495"/>
            <p:cNvSpPr txBox="1"/>
            <p:nvPr/>
          </p:nvSpPr>
          <p:spPr>
            <a:xfrm>
              <a:off x="7038758" y="3547128"/>
              <a:ext cx="487882" cy="338554"/>
            </a:xfrm>
            <a:prstGeom prst="rect">
              <a:avLst/>
            </a:prstGeom>
            <a:noFill/>
          </p:spPr>
          <p:txBody>
            <a:bodyPr wrap="square" rtlCol="0">
              <a:spAutoFit/>
            </a:bodyPr>
            <a:lstStyle/>
            <a:p>
              <a:pPr marL="0" marR="0">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89" name="Title 1"/>
          <p:cNvSpPr txBox="1">
            <a:spLocks/>
          </p:cNvSpPr>
          <p:nvPr/>
        </p:nvSpPr>
        <p:spPr>
          <a:xfrm>
            <a:off x="278589" y="46842"/>
            <a:ext cx="9980682" cy="536739"/>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dirty="0"/>
              <a:t>Block Diagram</a:t>
            </a:r>
          </a:p>
        </p:txBody>
      </p:sp>
      <p:graphicFrame>
        <p:nvGraphicFramePr>
          <p:cNvPr id="90" name="Table 89"/>
          <p:cNvGraphicFramePr>
            <a:graphicFrameLocks noGrp="1"/>
          </p:cNvGraphicFramePr>
          <p:nvPr>
            <p:extLst>
              <p:ext uri="{D42A27DB-BD31-4B8C-83A1-F6EECF244321}">
                <p14:modId xmlns:p14="http://schemas.microsoft.com/office/powerpoint/2010/main" val="621185960"/>
              </p:ext>
            </p:extLst>
          </p:nvPr>
        </p:nvGraphicFramePr>
        <p:xfrm>
          <a:off x="8029822" y="46842"/>
          <a:ext cx="4204501" cy="1917886"/>
        </p:xfrm>
        <a:graphic>
          <a:graphicData uri="http://schemas.openxmlformats.org/drawingml/2006/table">
            <a:tbl>
              <a:tblPr firstRow="1" firstCol="1" bandRow="1">
                <a:tableStyleId>{9D7B26C5-4107-4FEC-AEDC-1716B250A1EF}</a:tableStyleId>
              </a:tblPr>
              <a:tblGrid>
                <a:gridCol w="384465">
                  <a:extLst>
                    <a:ext uri="{9D8B030D-6E8A-4147-A177-3AD203B41FA5}">
                      <a16:colId xmlns:a16="http://schemas.microsoft.com/office/drawing/2014/main" val="20000"/>
                    </a:ext>
                  </a:extLst>
                </a:gridCol>
                <a:gridCol w="1453613">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2036223">
                  <a:extLst>
                    <a:ext uri="{9D8B030D-6E8A-4147-A177-3AD203B41FA5}">
                      <a16:colId xmlns:a16="http://schemas.microsoft.com/office/drawing/2014/main" val="20003"/>
                    </a:ext>
                  </a:extLst>
                </a:gridCol>
              </a:tblGrid>
              <a:tr h="257958">
                <a:tc>
                  <a:txBody>
                    <a:bodyPr/>
                    <a:lstStyle/>
                    <a:p>
                      <a:pPr marL="0" marR="0">
                        <a:lnSpc>
                          <a:spcPct val="150000"/>
                        </a:lnSpc>
                        <a:spcBef>
                          <a:spcPts val="0"/>
                        </a:spcBef>
                        <a:spcAft>
                          <a:spcPts val="0"/>
                        </a:spcAft>
                      </a:pPr>
                      <a:r>
                        <a:rPr lang="en-US" sz="1000" dirty="0">
                          <a:effectLst/>
                          <a:latin typeface="+mn-lt"/>
                        </a:rPr>
                        <a:t>No.</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Item</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No</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Item</a:t>
                      </a:r>
                      <a:endParaRPr lang="en-US" sz="1000" dirty="0">
                        <a:solidFill>
                          <a:srgbClr val="000000"/>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0"/>
                  </a:ext>
                </a:extLst>
              </a:tr>
              <a:tr h="259280">
                <a:tc>
                  <a:txBody>
                    <a:bodyPr/>
                    <a:lstStyle/>
                    <a:p>
                      <a:pPr marL="0" marR="0">
                        <a:lnSpc>
                          <a:spcPct val="150000"/>
                        </a:lnSpc>
                        <a:spcBef>
                          <a:spcPts val="0"/>
                        </a:spcBef>
                        <a:spcAft>
                          <a:spcPts val="0"/>
                        </a:spcAft>
                      </a:pPr>
                      <a:r>
                        <a:rPr lang="en-US" sz="1000" dirty="0">
                          <a:effectLst/>
                          <a:latin typeface="+mn-lt"/>
                        </a:rPr>
                        <a:t>1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Raspberry Pi 2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7</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a:effectLst/>
                          <a:latin typeface="+mn-lt"/>
                        </a:rPr>
                        <a:t>Left Side DC Motor</a:t>
                      </a:r>
                      <a:endParaRPr lang="en-US" sz="1000" dirty="0">
                        <a:solidFill>
                          <a:srgbClr val="000000"/>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1"/>
                  </a:ext>
                </a:extLst>
              </a:tr>
              <a:tr h="154271">
                <a:tc>
                  <a:txBody>
                    <a:bodyPr/>
                    <a:lstStyle/>
                    <a:p>
                      <a:pPr marL="0" marR="0">
                        <a:lnSpc>
                          <a:spcPct val="150000"/>
                        </a:lnSpc>
                        <a:spcBef>
                          <a:spcPts val="0"/>
                        </a:spcBef>
                        <a:spcAft>
                          <a:spcPts val="0"/>
                        </a:spcAft>
                      </a:pPr>
                      <a:r>
                        <a:rPr lang="en-US" sz="1000" dirty="0">
                          <a:effectLst/>
                          <a:latin typeface="+mn-lt"/>
                        </a:rPr>
                        <a:t>2</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Wifi Dongle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8</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a:effectLst/>
                          <a:latin typeface="+mn-lt"/>
                        </a:rPr>
                        <a:t>Right Side DC Motor</a:t>
                      </a:r>
                    </a:p>
                  </a:txBody>
                  <a:tcPr marL="68580" marR="68580" marT="0" marB="0"/>
                </a:tc>
                <a:extLst>
                  <a:ext uri="{0D108BD9-81ED-4DB2-BD59-A6C34878D82A}">
                    <a16:rowId xmlns:a16="http://schemas.microsoft.com/office/drawing/2014/main" val="10002"/>
                  </a:ext>
                </a:extLst>
              </a:tr>
              <a:tr h="259280">
                <a:tc>
                  <a:txBody>
                    <a:bodyPr/>
                    <a:lstStyle/>
                    <a:p>
                      <a:pPr marL="0" marR="0">
                        <a:lnSpc>
                          <a:spcPct val="150000"/>
                        </a:lnSpc>
                        <a:spcBef>
                          <a:spcPts val="0"/>
                        </a:spcBef>
                        <a:spcAft>
                          <a:spcPts val="0"/>
                        </a:spcAft>
                      </a:pPr>
                      <a:r>
                        <a:rPr lang="en-US" sz="1000" dirty="0">
                          <a:effectLst/>
                          <a:latin typeface="+mn-lt"/>
                        </a:rPr>
                        <a:t>3</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Raspberry Pi Camera</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9</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a:effectLst/>
                          <a:latin typeface="+mn-lt"/>
                        </a:rPr>
                        <a:t>L293D Motor Driver Board</a:t>
                      </a:r>
                      <a:endParaRPr lang="en-US" sz="1000" dirty="0">
                        <a:solidFill>
                          <a:srgbClr val="000000"/>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3"/>
                  </a:ext>
                </a:extLst>
              </a:tr>
              <a:tr h="259280">
                <a:tc>
                  <a:txBody>
                    <a:bodyPr/>
                    <a:lstStyle/>
                    <a:p>
                      <a:pPr marL="0" marR="0">
                        <a:lnSpc>
                          <a:spcPct val="150000"/>
                        </a:lnSpc>
                        <a:spcBef>
                          <a:spcPts val="0"/>
                        </a:spcBef>
                        <a:spcAft>
                          <a:spcPts val="0"/>
                        </a:spcAft>
                      </a:pPr>
                      <a:r>
                        <a:rPr lang="en-US" sz="1000" dirty="0">
                          <a:effectLst/>
                          <a:latin typeface="+mn-lt"/>
                        </a:rPr>
                        <a:t>4</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5V Adapter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10</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a:effectLst/>
                          <a:latin typeface="+mn-lt"/>
                        </a:rPr>
                        <a:t>9V Battery</a:t>
                      </a:r>
                      <a:endParaRPr lang="en-US" sz="1000" dirty="0">
                        <a:solidFill>
                          <a:srgbClr val="000000"/>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4"/>
                  </a:ext>
                </a:extLst>
              </a:tr>
              <a:tr h="259280">
                <a:tc>
                  <a:txBody>
                    <a:bodyPr/>
                    <a:lstStyle/>
                    <a:p>
                      <a:pPr marL="0" marR="0">
                        <a:lnSpc>
                          <a:spcPct val="150000"/>
                        </a:lnSpc>
                        <a:spcBef>
                          <a:spcPts val="0"/>
                        </a:spcBef>
                        <a:spcAft>
                          <a:spcPts val="0"/>
                        </a:spcAft>
                      </a:pPr>
                      <a:r>
                        <a:rPr lang="en-US" sz="1000" dirty="0">
                          <a:effectLst/>
                          <a:latin typeface="+mn-lt"/>
                        </a:rPr>
                        <a:t>5</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Ultrasonic Sensor</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11</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rgbClr val="000000"/>
                          </a:solidFill>
                          <a:effectLst/>
                          <a:latin typeface="+mn-lt"/>
                          <a:ea typeface="Calibri" panose="020F0502020204030204" pitchFamily="34" charset="0"/>
                        </a:rPr>
                        <a:t>Control</a:t>
                      </a:r>
                      <a:r>
                        <a:rPr lang="en-US" sz="1000" baseline="0" dirty="0">
                          <a:solidFill>
                            <a:srgbClr val="000000"/>
                          </a:solidFill>
                          <a:effectLst/>
                          <a:latin typeface="+mn-lt"/>
                          <a:ea typeface="Calibri" panose="020F0502020204030204" pitchFamily="34" charset="0"/>
                        </a:rPr>
                        <a:t> from different devices</a:t>
                      </a:r>
                      <a:endParaRPr lang="en-US" sz="1000" dirty="0">
                        <a:solidFill>
                          <a:srgbClr val="000000"/>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5"/>
                  </a:ext>
                </a:extLst>
              </a:tr>
              <a:tr h="259280">
                <a:tc>
                  <a:txBody>
                    <a:bodyPr/>
                    <a:lstStyle/>
                    <a:p>
                      <a:pPr marL="0" marR="0">
                        <a:lnSpc>
                          <a:spcPct val="150000"/>
                        </a:lnSpc>
                        <a:spcBef>
                          <a:spcPts val="0"/>
                        </a:spcBef>
                        <a:spcAft>
                          <a:spcPts val="0"/>
                        </a:spcAft>
                      </a:pPr>
                      <a:r>
                        <a:rPr lang="en-US" sz="1000" dirty="0">
                          <a:solidFill>
                            <a:srgbClr val="000000"/>
                          </a:solidFill>
                          <a:effectLst/>
                          <a:latin typeface="+mn-lt"/>
                          <a:ea typeface="Calibri" panose="020F0502020204030204" pitchFamily="34" charset="0"/>
                        </a:rPr>
                        <a:t>6</a:t>
                      </a: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a:effectLst/>
                          <a:latin typeface="+mn-lt"/>
                        </a:rPr>
                        <a:t>IR Sensors</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rgbClr val="000000"/>
                          </a:solidFill>
                          <a:effectLst/>
                          <a:latin typeface="+mn-lt"/>
                          <a:ea typeface="Calibri" panose="020F0502020204030204" pitchFamily="34" charset="0"/>
                        </a:rPr>
                        <a:t>12</a:t>
                      </a:r>
                    </a:p>
                  </a:txBody>
                  <a:tcPr marL="68580" marR="68580" marT="0" marB="0"/>
                </a:tc>
                <a:tc>
                  <a:txBody>
                    <a:bodyPr/>
                    <a:lstStyle/>
                    <a:p>
                      <a:pPr marL="0" marR="0">
                        <a:lnSpc>
                          <a:spcPct val="150000"/>
                        </a:lnSpc>
                        <a:spcBef>
                          <a:spcPts val="0"/>
                        </a:spcBef>
                        <a:spcAft>
                          <a:spcPts val="0"/>
                        </a:spcAft>
                      </a:pPr>
                      <a:r>
                        <a:rPr lang="en-US" sz="1000" dirty="0">
                          <a:solidFill>
                            <a:srgbClr val="000000"/>
                          </a:solidFill>
                          <a:effectLst/>
                          <a:latin typeface="+mn-lt"/>
                          <a:ea typeface="Calibri" panose="020F0502020204030204" pitchFamily="34" charset="0"/>
                        </a:rPr>
                        <a:t>User Interface</a:t>
                      </a:r>
                      <a:r>
                        <a:rPr lang="en-US" sz="1000" baseline="0" dirty="0">
                          <a:solidFill>
                            <a:srgbClr val="000000"/>
                          </a:solidFill>
                          <a:effectLst/>
                          <a:latin typeface="+mn-lt"/>
                          <a:ea typeface="Calibri" panose="020F0502020204030204" pitchFamily="34" charset="0"/>
                        </a:rPr>
                        <a:t> to Control Robot</a:t>
                      </a:r>
                      <a:endParaRPr lang="en-US" sz="1000" dirty="0">
                        <a:solidFill>
                          <a:srgbClr val="000000"/>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804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Details </a:t>
            </a:r>
          </a:p>
        </p:txBody>
      </p:sp>
      <p:sp>
        <p:nvSpPr>
          <p:cNvPr id="3" name="Content Placeholder 2"/>
          <p:cNvSpPr>
            <a:spLocks noGrp="1"/>
          </p:cNvSpPr>
          <p:nvPr>
            <p:ph idx="1"/>
          </p:nvPr>
        </p:nvSpPr>
        <p:spPr>
          <a:xfrm>
            <a:off x="1104900" y="1600200"/>
            <a:ext cx="5695950" cy="4572000"/>
          </a:xfrm>
        </p:spPr>
        <p:txBody>
          <a:bodyPr/>
          <a:lstStyle/>
          <a:p>
            <a:pPr marL="457200" indent="-457200">
              <a:buFont typeface="+mj-lt"/>
              <a:buAutoNum type="arabicPeriod"/>
            </a:pPr>
            <a:r>
              <a:rPr lang="en-IN" b="1" dirty="0">
                <a:latin typeface="Times New Roman" panose="02020603050405020304" pitchFamily="18" charset="0"/>
                <a:cs typeface="Times New Roman" panose="02020603050405020304" pitchFamily="18" charset="0"/>
              </a:rPr>
              <a:t>Raspberry pi 2:</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The Micro SD card is used for installing OS and the complete project will be done with python coding. </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The board has specification:</a:t>
            </a:r>
            <a:r>
              <a:rPr lang="en-US" sz="18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2857" t="26778" r="4961" b="6509"/>
          <a:stretch/>
        </p:blipFill>
        <p:spPr bwMode="auto">
          <a:xfrm>
            <a:off x="6800850" y="1600200"/>
            <a:ext cx="4610100" cy="3467100"/>
          </a:xfrm>
          <a:prstGeom prst="rect">
            <a:avLst/>
          </a:prstGeom>
          <a:ln>
            <a:noFill/>
          </a:ln>
          <a:extLst>
            <a:ext uri="{53640926-AAD7-44D8-BBD7-CCE9431645EC}">
              <a14:shadowObscured xmlns:a14="http://schemas.microsoft.com/office/drawing/2010/main"/>
            </a:ext>
          </a:extLst>
        </p:spPr>
      </p:pic>
      <p:graphicFrame>
        <p:nvGraphicFramePr>
          <p:cNvPr id="5" name="Table 4"/>
          <p:cNvGraphicFramePr>
            <a:graphicFrameLocks noGrp="1"/>
          </p:cNvGraphicFramePr>
          <p:nvPr>
            <p:extLst>
              <p:ext uri="{D42A27DB-BD31-4B8C-83A1-F6EECF244321}">
                <p14:modId xmlns:p14="http://schemas.microsoft.com/office/powerpoint/2010/main" val="243960522"/>
              </p:ext>
            </p:extLst>
          </p:nvPr>
        </p:nvGraphicFramePr>
        <p:xfrm>
          <a:off x="1104900" y="4210050"/>
          <a:ext cx="6019800" cy="1645920"/>
        </p:xfrm>
        <a:graphic>
          <a:graphicData uri="http://schemas.openxmlformats.org/drawingml/2006/table">
            <a:tbl>
              <a:tblPr firstRow="1" firstCol="1" bandRow="1">
                <a:tableStyleId>{2D5ABB26-0587-4C30-8999-92F81FD0307C}</a:tableStyleId>
              </a:tblPr>
              <a:tblGrid>
                <a:gridCol w="3568700">
                  <a:extLst>
                    <a:ext uri="{9D8B030D-6E8A-4147-A177-3AD203B41FA5}">
                      <a16:colId xmlns:a16="http://schemas.microsoft.com/office/drawing/2014/main" val="20000"/>
                    </a:ext>
                  </a:extLst>
                </a:gridCol>
                <a:gridCol w="2451100">
                  <a:extLst>
                    <a:ext uri="{9D8B030D-6E8A-4147-A177-3AD203B41FA5}">
                      <a16:colId xmlns:a16="http://schemas.microsoft.com/office/drawing/2014/main" val="20001"/>
                    </a:ext>
                  </a:extLst>
                </a:gridCol>
              </a:tblGrid>
              <a:tr h="0">
                <a:tc>
                  <a:txBody>
                    <a:bodyPr/>
                    <a:lstStyle/>
                    <a:p>
                      <a:pPr marL="0" marR="0" algn="just">
                        <a:lnSpc>
                          <a:spcPct val="150000"/>
                        </a:lnSpc>
                        <a:spcBef>
                          <a:spcPts val="0"/>
                        </a:spcBef>
                        <a:spcAft>
                          <a:spcPts val="50"/>
                        </a:spcAft>
                      </a:pPr>
                      <a:r>
                        <a:rPr lang="en-US" sz="1200" dirty="0">
                          <a:effectLst/>
                        </a:rPr>
                        <a:t>A 900MHz quad-core ARM Cortex-A7 CPU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4 USB ports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just">
                        <a:lnSpc>
                          <a:spcPct val="150000"/>
                        </a:lnSpc>
                        <a:spcBef>
                          <a:spcPts val="0"/>
                        </a:spcBef>
                        <a:spcAft>
                          <a:spcPts val="50"/>
                        </a:spcAft>
                      </a:pPr>
                      <a:r>
                        <a:rPr lang="en-US" sz="1200" dirty="0">
                          <a:effectLst/>
                        </a:rPr>
                        <a:t>1GB RAM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Full HDMI port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just">
                        <a:lnSpc>
                          <a:spcPct val="150000"/>
                        </a:lnSpc>
                        <a:spcBef>
                          <a:spcPts val="0"/>
                        </a:spcBef>
                        <a:spcAft>
                          <a:spcPts val="50"/>
                        </a:spcAft>
                      </a:pPr>
                      <a:r>
                        <a:rPr lang="en-US" sz="1200" dirty="0">
                          <a:effectLst/>
                        </a:rPr>
                        <a:t>40 GPIO pins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Display Interface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just">
                        <a:lnSpc>
                          <a:spcPct val="150000"/>
                        </a:lnSpc>
                        <a:spcBef>
                          <a:spcPts val="0"/>
                        </a:spcBef>
                        <a:spcAft>
                          <a:spcPts val="50"/>
                        </a:spcAft>
                      </a:pPr>
                      <a:r>
                        <a:rPr lang="en-US" sz="1200" dirty="0">
                          <a:effectLst/>
                        </a:rPr>
                        <a:t>Ethernet Port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Micro SD card Slot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just">
                        <a:lnSpc>
                          <a:spcPct val="150000"/>
                        </a:lnSpc>
                        <a:spcBef>
                          <a:spcPts val="0"/>
                        </a:spcBef>
                        <a:spcAft>
                          <a:spcPts val="50"/>
                        </a:spcAft>
                      </a:pPr>
                      <a:r>
                        <a:rPr lang="en-US" sz="1200" dirty="0">
                          <a:effectLst/>
                        </a:rPr>
                        <a:t>Combined 3.5mm audio jack and composite video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Video core IV 3D graphics core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just">
                        <a:lnSpc>
                          <a:spcPct val="150000"/>
                        </a:lnSpc>
                        <a:spcBef>
                          <a:spcPts val="0"/>
                        </a:spcBef>
                        <a:spcAft>
                          <a:spcPts val="50"/>
                        </a:spcAft>
                      </a:pPr>
                      <a:r>
                        <a:rPr lang="en-US" sz="1200" dirty="0">
                          <a:effectLst/>
                        </a:rPr>
                        <a:t>Camera Interface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Date Placeholder 5"/>
          <p:cNvSpPr>
            <a:spLocks noGrp="1"/>
          </p:cNvSpPr>
          <p:nvPr>
            <p:ph type="dt" sz="half" idx="10"/>
          </p:nvPr>
        </p:nvSpPr>
        <p:spPr/>
        <p:txBody>
          <a:bodyPr/>
          <a:lstStyle/>
          <a:p>
            <a:r>
              <a:rPr lang="en-US" dirty="0"/>
              <a:t>15/5/2016</a:t>
            </a:r>
          </a:p>
        </p:txBody>
      </p:sp>
      <p:sp>
        <p:nvSpPr>
          <p:cNvPr id="7" name="Footer Placeholder 6"/>
          <p:cNvSpPr>
            <a:spLocks noGrp="1"/>
          </p:cNvSpPr>
          <p:nvPr>
            <p:ph type="ftr" sz="quarter" idx="11"/>
          </p:nvPr>
        </p:nvSpPr>
        <p:spPr/>
        <p:txBody>
          <a:bodyPr/>
          <a:lstStyle/>
          <a:p>
            <a:r>
              <a:rPr lang="en-US" dirty="0"/>
              <a:t>VATSAL N SHAH : IOT ROBOT</a:t>
            </a:r>
          </a:p>
        </p:txBody>
      </p:sp>
      <p:sp>
        <p:nvSpPr>
          <p:cNvPr id="8" name="Slide Number Placeholder 7"/>
          <p:cNvSpPr>
            <a:spLocks noGrp="1"/>
          </p:cNvSpPr>
          <p:nvPr>
            <p:ph type="sldNum" sz="quarter" idx="12"/>
          </p:nvPr>
        </p:nvSpPr>
        <p:spPr/>
        <p:txBody>
          <a:bodyPr/>
          <a:lstStyle/>
          <a:p>
            <a:fld id="{0FF54DE5-C571-48E8-A5BC-B369434E2F44}" type="slidenum">
              <a:rPr lang="en-US" smtClean="0"/>
              <a:t>7</a:t>
            </a:fld>
            <a:endParaRPr lang="en-US" dirty="0"/>
          </a:p>
        </p:txBody>
      </p:sp>
    </p:spTree>
    <p:extLst>
      <p:ext uri="{BB962C8B-B14F-4D97-AF65-F5344CB8AC3E}">
        <p14:creationId xmlns:p14="http://schemas.microsoft.com/office/powerpoint/2010/main" val="1669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1104900" y="1600200"/>
            <a:ext cx="8492242" cy="4572000"/>
          </a:xfrm>
        </p:spPr>
        <p:txBody>
          <a:bodyPr>
            <a:normAutofit/>
          </a:bodyPr>
          <a:lstStyle/>
          <a:p>
            <a:pPr marL="0" indent="0" algn="just">
              <a:buNone/>
            </a:pPr>
            <a:r>
              <a:rPr lang="en-IN" b="1" dirty="0">
                <a:latin typeface="Times New Roman" panose="02020603050405020304" pitchFamily="18" charset="0"/>
                <a:cs typeface="Times New Roman" panose="02020603050405020304" pitchFamily="18" charset="0"/>
              </a:rPr>
              <a:t>2.   WiFi Dongle</a:t>
            </a:r>
          </a:p>
          <a:p>
            <a:pPr algn="just"/>
            <a:r>
              <a:rPr lang="en-IN" sz="1800" dirty="0">
                <a:latin typeface="Times New Roman" panose="02020603050405020304" pitchFamily="18" charset="0"/>
                <a:cs typeface="Times New Roman" panose="02020603050405020304" pitchFamily="18" charset="0"/>
              </a:rPr>
              <a:t>Its 150Mbps Nano USB adapter. Wireless-N USB adapter is used to connect Raspberry Pi with Internet. Standards are IEEE 802.11n, 802.11g, 802.11b and frequency range is 2.4 GHz. </a:t>
            </a:r>
          </a:p>
          <a:p>
            <a:pPr algn="just"/>
            <a:r>
              <a:rPr lang="en-IN" sz="1800" dirty="0">
                <a:latin typeface="Times New Roman" panose="02020603050405020304" pitchFamily="18" charset="0"/>
                <a:cs typeface="Times New Roman" panose="02020603050405020304" pitchFamily="18" charset="0"/>
              </a:rPr>
              <a:t>Support the systems as XP, Vista, WIN 7, WIN 8, and Linux. </a:t>
            </a:r>
          </a:p>
          <a:p>
            <a:pPr marL="0" indent="0" algn="just">
              <a:buNone/>
            </a:pPr>
            <a:r>
              <a:rPr lang="en-IN" b="1" dirty="0">
                <a:latin typeface="Times New Roman" panose="02020603050405020304" pitchFamily="18" charset="0"/>
                <a:cs typeface="Times New Roman" panose="02020603050405020304" pitchFamily="18" charset="0"/>
              </a:rPr>
              <a:t>3.   Raspberry Pi Camera</a:t>
            </a:r>
          </a:p>
          <a:p>
            <a:pPr algn="just">
              <a:lnSpc>
                <a:spcPct val="150000"/>
              </a:lnSpc>
            </a:pPr>
            <a:r>
              <a:rPr lang="en-IN" sz="1800" dirty="0">
                <a:latin typeface="Times New Roman" panose="02020603050405020304" pitchFamily="18" charset="0"/>
                <a:cs typeface="Times New Roman" panose="02020603050405020304" pitchFamily="18" charset="0"/>
              </a:rPr>
              <a:t>The Raspberry Pi camera board contains a 5 MPixel sensor, and connects via a ribbon cable to  the CSI connector on the Raspberry Pi.</a:t>
            </a:r>
          </a:p>
          <a:p>
            <a:pPr algn="just">
              <a:lnSpc>
                <a:spcPct val="150000"/>
              </a:lnSpc>
            </a:pPr>
            <a:r>
              <a:rPr lang="en-IN" sz="1800" dirty="0">
                <a:latin typeface="Times New Roman" panose="02020603050405020304" pitchFamily="18" charset="0"/>
                <a:cs typeface="Times New Roman" panose="02020603050405020304" pitchFamily="18" charset="0"/>
              </a:rPr>
              <a:t> In Raspbian support can be enabled by the installing or upgrading to the latest version of the OS and then running Raspi-config and selecting the camera option. </a:t>
            </a:r>
            <a:endParaRPr lang="en-US" sz="1800" dirty="0">
              <a:latin typeface="Times New Roman" panose="02020603050405020304" pitchFamily="18" charset="0"/>
              <a:cs typeface="Times New Roman" panose="02020603050405020304" pitchFamily="18" charset="0"/>
            </a:endParaRPr>
          </a:p>
        </p:txBody>
      </p:sp>
      <p:pic>
        <p:nvPicPr>
          <p:cNvPr id="4" name="Picture 3" descr="E:\Project\Sem-8\Images\Report\s-l300.jpg"/>
          <p:cNvPicPr/>
          <p:nvPr/>
        </p:nvPicPr>
        <p:blipFill rotWithShape="1">
          <a:blip r:embed="rId2">
            <a:extLst>
              <a:ext uri="{28A0092B-C50C-407E-A947-70E740481C1C}">
                <a14:useLocalDpi xmlns:a14="http://schemas.microsoft.com/office/drawing/2010/main" val="0"/>
              </a:ext>
            </a:extLst>
          </a:blip>
          <a:srcRect l="13291" t="10889" r="20724" b="12207"/>
          <a:stretch/>
        </p:blipFill>
        <p:spPr bwMode="auto">
          <a:xfrm>
            <a:off x="9597142" y="1798637"/>
            <a:ext cx="1323340" cy="1076325"/>
          </a:xfrm>
          <a:prstGeom prst="rect">
            <a:avLst/>
          </a:prstGeom>
          <a:noFill/>
          <a:ln>
            <a:noFill/>
          </a:ln>
          <a:extLst>
            <a:ext uri="{53640926-AAD7-44D8-BBD7-CCE9431645EC}">
              <a14:shadowObscured xmlns:a14="http://schemas.microsoft.com/office/drawing/2010/main"/>
            </a:ext>
          </a:extLst>
        </p:spPr>
      </p:pic>
      <p:pic>
        <p:nvPicPr>
          <p:cNvPr id="5" name="Picture 4" descr="E:\Project\Sem-8\Images\Report\11868-00a.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142" y="4152900"/>
            <a:ext cx="1628775" cy="1628775"/>
          </a:xfrm>
          <a:prstGeom prst="rect">
            <a:avLst/>
          </a:prstGeom>
          <a:noFill/>
          <a:ln>
            <a:noFill/>
          </a:ln>
        </p:spPr>
      </p:pic>
      <p:sp>
        <p:nvSpPr>
          <p:cNvPr id="6" name="Date Placeholder 5"/>
          <p:cNvSpPr>
            <a:spLocks noGrp="1"/>
          </p:cNvSpPr>
          <p:nvPr>
            <p:ph type="dt" sz="half" idx="10"/>
          </p:nvPr>
        </p:nvSpPr>
        <p:spPr/>
        <p:txBody>
          <a:bodyPr/>
          <a:lstStyle/>
          <a:p>
            <a:r>
              <a:rPr lang="en-US" dirty="0"/>
              <a:t>15/5/2016</a:t>
            </a:r>
          </a:p>
        </p:txBody>
      </p:sp>
      <p:sp>
        <p:nvSpPr>
          <p:cNvPr id="7" name="Footer Placeholder 6"/>
          <p:cNvSpPr>
            <a:spLocks noGrp="1"/>
          </p:cNvSpPr>
          <p:nvPr>
            <p:ph type="ftr" sz="quarter" idx="11"/>
          </p:nvPr>
        </p:nvSpPr>
        <p:spPr/>
        <p:txBody>
          <a:bodyPr/>
          <a:lstStyle/>
          <a:p>
            <a:r>
              <a:rPr lang="en-US" dirty="0"/>
              <a:t>VATSAL N SHAH : IOT ROBOT</a:t>
            </a:r>
          </a:p>
        </p:txBody>
      </p:sp>
      <p:sp>
        <p:nvSpPr>
          <p:cNvPr id="8" name="Slide Number Placeholder 7"/>
          <p:cNvSpPr>
            <a:spLocks noGrp="1"/>
          </p:cNvSpPr>
          <p:nvPr>
            <p:ph type="sldNum" sz="quarter" idx="12"/>
          </p:nvPr>
        </p:nvSpPr>
        <p:spPr/>
        <p:txBody>
          <a:bodyPr/>
          <a:lstStyle/>
          <a:p>
            <a:fld id="{0FF54DE5-C571-48E8-A5BC-B369434E2F44}" type="slidenum">
              <a:rPr lang="en-US" smtClean="0"/>
              <a:t>8</a:t>
            </a:fld>
            <a:endParaRPr lang="en-US" dirty="0"/>
          </a:p>
        </p:txBody>
      </p:sp>
    </p:spTree>
    <p:extLst>
      <p:ext uri="{BB962C8B-B14F-4D97-AF65-F5344CB8AC3E}">
        <p14:creationId xmlns:p14="http://schemas.microsoft.com/office/powerpoint/2010/main" val="136525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1104900" y="1600200"/>
            <a:ext cx="8492242" cy="4572000"/>
          </a:xfrm>
        </p:spPr>
        <p:txBody>
          <a:bodyPr>
            <a:normAutofit/>
          </a:bodyPr>
          <a:lstStyle/>
          <a:p>
            <a:pPr marL="0" indent="0" algn="just">
              <a:lnSpc>
                <a:spcPct val="100000"/>
              </a:lnSpc>
              <a:buNone/>
            </a:pPr>
            <a:r>
              <a:rPr lang="en-IN" b="1" dirty="0">
                <a:latin typeface="Times New Roman" panose="02020603050405020304" pitchFamily="18" charset="0"/>
                <a:cs typeface="Times New Roman" panose="02020603050405020304" pitchFamily="18" charset="0"/>
              </a:rPr>
              <a:t>4.   5V Adapter Power Supply</a:t>
            </a:r>
            <a:endParaRPr lang="en-IN" dirty="0">
              <a:latin typeface="Times New Roman" panose="02020603050405020304" pitchFamily="18" charset="0"/>
              <a:cs typeface="Times New Roman" panose="02020603050405020304" pitchFamily="18" charset="0"/>
            </a:endParaRPr>
          </a:p>
          <a:p>
            <a:pPr algn="just">
              <a:lnSpc>
                <a:spcPct val="150000"/>
              </a:lnSpc>
            </a:pPr>
            <a:r>
              <a:rPr lang="en-IN" sz="1800" dirty="0">
                <a:latin typeface="Times New Roman" panose="02020603050405020304" pitchFamily="18" charset="0"/>
                <a:cs typeface="Times New Roman" panose="02020603050405020304" pitchFamily="18" charset="0"/>
              </a:rPr>
              <a:t>Raspberry Pi require power source to turn it on. 5V adapter Power supply is enough to power up. In project I connect Power bank with raspberry Pi, so that it can be put easily in structure. </a:t>
            </a:r>
          </a:p>
          <a:p>
            <a:pPr marL="0" indent="0" algn="just">
              <a:lnSpc>
                <a:spcPct val="100000"/>
              </a:lnSpc>
              <a:buNone/>
            </a:pPr>
            <a:r>
              <a:rPr lang="en-IN" b="1" dirty="0">
                <a:latin typeface="Times New Roman" panose="02020603050405020304" pitchFamily="18" charset="0"/>
                <a:cs typeface="Times New Roman" panose="02020603050405020304" pitchFamily="18" charset="0"/>
              </a:rPr>
              <a:t>5.   Ultrasonic Sensor</a:t>
            </a:r>
            <a:endParaRPr lang="en-IN" b="1" dirty="0"/>
          </a:p>
          <a:p>
            <a:pPr algn="just">
              <a:lnSpc>
                <a:spcPct val="100000"/>
              </a:lnSpc>
            </a:pPr>
            <a:r>
              <a:rPr lang="en-IN" sz="1800" dirty="0">
                <a:latin typeface="Times New Roman" panose="02020603050405020304" pitchFamily="18" charset="0"/>
                <a:cs typeface="Times New Roman" panose="02020603050405020304" pitchFamily="18" charset="0"/>
              </a:rPr>
              <a:t>This sensor is a high performance ultrasonic range finder. </a:t>
            </a:r>
          </a:p>
          <a:p>
            <a:pPr algn="just">
              <a:lnSpc>
                <a:spcPct val="100000"/>
              </a:lnSpc>
            </a:pPr>
            <a:r>
              <a:rPr lang="en-IN" sz="1800" dirty="0">
                <a:latin typeface="Times New Roman" panose="02020603050405020304" pitchFamily="18" charset="0"/>
                <a:cs typeface="Times New Roman" panose="02020603050405020304" pitchFamily="18" charset="0"/>
              </a:rPr>
              <a:t>It is compact and measures an amazingly wide range from 2cm to 4m. </a:t>
            </a:r>
          </a:p>
          <a:p>
            <a:pPr algn="just">
              <a:lnSpc>
                <a:spcPct val="100000"/>
              </a:lnSpc>
            </a:pPr>
            <a:r>
              <a:rPr lang="en-IN" sz="1800" dirty="0">
                <a:latin typeface="Times New Roman" panose="02020603050405020304" pitchFamily="18" charset="0"/>
                <a:cs typeface="Times New Roman" panose="02020603050405020304" pitchFamily="18" charset="0"/>
              </a:rPr>
              <a:t>This ranger is a perfect for any robotic application, or any other projects requiring accurate ranging information. </a:t>
            </a:r>
            <a:endParaRPr lang="en-US" sz="1800" dirty="0">
              <a:latin typeface="Times New Roman" panose="02020603050405020304" pitchFamily="18" charset="0"/>
              <a:cs typeface="Times New Roman" panose="02020603050405020304" pitchFamily="18" charset="0"/>
            </a:endParaRPr>
          </a:p>
        </p:txBody>
      </p:sp>
      <p:pic>
        <p:nvPicPr>
          <p:cNvPr id="6" name="Picture 5" descr="E:\Project\Sem-8\Images\Report\myStore.lk-charger-raspberry-pi-model-2-800x800.jpg"/>
          <p:cNvPicPr/>
          <p:nvPr/>
        </p:nvPicPr>
        <p:blipFill rotWithShape="1">
          <a:blip r:embed="rId2" cstate="print">
            <a:extLst>
              <a:ext uri="{28A0092B-C50C-407E-A947-70E740481C1C}">
                <a14:useLocalDpi xmlns:a14="http://schemas.microsoft.com/office/drawing/2010/main" val="0"/>
              </a:ext>
            </a:extLst>
          </a:blip>
          <a:srcRect t="17021" b="14894"/>
          <a:stretch/>
        </p:blipFill>
        <p:spPr bwMode="auto">
          <a:xfrm>
            <a:off x="9597142" y="1778000"/>
            <a:ext cx="1790700" cy="121920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srcRect t="22650" b="17780"/>
          <a:stretch/>
        </p:blipFill>
        <p:spPr bwMode="auto">
          <a:xfrm>
            <a:off x="9955212" y="4448175"/>
            <a:ext cx="1781175" cy="1060450"/>
          </a:xfrm>
          <a:prstGeom prst="rect">
            <a:avLst/>
          </a:prstGeom>
          <a:ln>
            <a:noFill/>
          </a:ln>
          <a:extLst>
            <a:ext uri="{53640926-AAD7-44D8-BBD7-CCE9431645EC}">
              <a14:shadowObscured xmlns:a14="http://schemas.microsoft.com/office/drawing/2010/main"/>
            </a:ext>
          </a:extLst>
        </p:spPr>
      </p:pic>
      <p:sp>
        <p:nvSpPr>
          <p:cNvPr id="9" name="Date Placeholder 8"/>
          <p:cNvSpPr>
            <a:spLocks noGrp="1"/>
          </p:cNvSpPr>
          <p:nvPr>
            <p:ph type="dt" sz="half" idx="10"/>
          </p:nvPr>
        </p:nvSpPr>
        <p:spPr/>
        <p:txBody>
          <a:bodyPr/>
          <a:lstStyle/>
          <a:p>
            <a:r>
              <a:rPr lang="en-US" dirty="0"/>
              <a:t>15/5/2016</a:t>
            </a:r>
          </a:p>
        </p:txBody>
      </p:sp>
      <p:sp>
        <p:nvSpPr>
          <p:cNvPr id="10" name="Footer Placeholder 9"/>
          <p:cNvSpPr>
            <a:spLocks noGrp="1"/>
          </p:cNvSpPr>
          <p:nvPr>
            <p:ph type="ftr" sz="quarter" idx="11"/>
          </p:nvPr>
        </p:nvSpPr>
        <p:spPr/>
        <p:txBody>
          <a:bodyPr/>
          <a:lstStyle/>
          <a:p>
            <a:r>
              <a:rPr lang="en-US" dirty="0"/>
              <a:t>VATSAL N SHAH : IOT ROBOT</a:t>
            </a:r>
          </a:p>
        </p:txBody>
      </p:sp>
      <p:sp>
        <p:nvSpPr>
          <p:cNvPr id="11" name="Slide Number Placeholder 10"/>
          <p:cNvSpPr>
            <a:spLocks noGrp="1"/>
          </p:cNvSpPr>
          <p:nvPr>
            <p:ph type="sldNum" sz="quarter" idx="12"/>
          </p:nvPr>
        </p:nvSpPr>
        <p:spPr/>
        <p:txBody>
          <a:bodyPr/>
          <a:lstStyle/>
          <a:p>
            <a:fld id="{0FF54DE5-C571-48E8-A5BC-B369434E2F44}" type="slidenum">
              <a:rPr lang="en-US" smtClean="0"/>
              <a:t>9</a:t>
            </a:fld>
            <a:endParaRPr lang="en-US" dirty="0"/>
          </a:p>
        </p:txBody>
      </p:sp>
    </p:spTree>
    <p:extLst>
      <p:ext uri="{BB962C8B-B14F-4D97-AF65-F5344CB8AC3E}">
        <p14:creationId xmlns:p14="http://schemas.microsoft.com/office/powerpoint/2010/main" val="31609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0</TotalTime>
  <Words>2129</Words>
  <Application>Microsoft Office PowerPoint</Application>
  <PresentationFormat>Widescreen</PresentationFormat>
  <Paragraphs>274</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Euphemia</vt:lpstr>
      <vt:lpstr>Plantagenet Cherokee</vt:lpstr>
      <vt:lpstr>Shruti</vt:lpstr>
      <vt:lpstr>Times New Roman</vt:lpstr>
      <vt:lpstr>Wingdings</vt:lpstr>
      <vt:lpstr>Academic Literature 16x9</vt:lpstr>
      <vt:lpstr>MAJOR Project Presentation  on IOT ROBOT</vt:lpstr>
      <vt:lpstr>Abstract</vt:lpstr>
      <vt:lpstr>Introduction </vt:lpstr>
      <vt:lpstr>Objective</vt:lpstr>
      <vt:lpstr>Design Methodology </vt:lpstr>
      <vt:lpstr>PowerPoint Presentation</vt:lpstr>
      <vt:lpstr>Components Details </vt:lpstr>
      <vt:lpstr>Continue…</vt:lpstr>
      <vt:lpstr>Continue…</vt:lpstr>
      <vt:lpstr>Continue…</vt:lpstr>
      <vt:lpstr>Continue…</vt:lpstr>
      <vt:lpstr>Comparison of Raspberry Pi other Competitor </vt:lpstr>
      <vt:lpstr>Advantages of Raspberry Pi</vt:lpstr>
      <vt:lpstr>Disadvantages of Raspberry Pi</vt:lpstr>
      <vt:lpstr>Tools Used</vt:lpstr>
      <vt:lpstr>Implemented System</vt:lpstr>
      <vt:lpstr>Setup</vt:lpstr>
      <vt:lpstr>Results</vt:lpstr>
      <vt:lpstr>Conclusion </vt:lpstr>
      <vt:lpstr>Future Work</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2016-05-15T03:46:12Z</dcterms:created>
  <dcterms:modified xsi:type="dcterms:W3CDTF">2018-12-05T05:34:36Z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TC034313809991</vt:lpwstr>
  </property>
</Properties>
</file>